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11"/>
  </p:notesMasterIdLst>
  <p:handoutMasterIdLst>
    <p:handoutMasterId r:id="rId112"/>
  </p:handoutMasterIdLst>
  <p:sldIdLst>
    <p:sldId id="257" r:id="rId5"/>
    <p:sldId id="277" r:id="rId6"/>
    <p:sldId id="279" r:id="rId7"/>
    <p:sldId id="298" r:id="rId8"/>
    <p:sldId id="299" r:id="rId9"/>
    <p:sldId id="281" r:id="rId10"/>
    <p:sldId id="305" r:id="rId11"/>
    <p:sldId id="282" r:id="rId12"/>
    <p:sldId id="306" r:id="rId13"/>
    <p:sldId id="308" r:id="rId14"/>
    <p:sldId id="311" r:id="rId15"/>
    <p:sldId id="309" r:id="rId16"/>
    <p:sldId id="310" r:id="rId17"/>
    <p:sldId id="283" r:id="rId18"/>
    <p:sldId id="307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4" r:id="rId31"/>
    <p:sldId id="370" r:id="rId32"/>
    <p:sldId id="278" r:id="rId33"/>
    <p:sldId id="285" r:id="rId34"/>
    <p:sldId id="291" r:id="rId35"/>
    <p:sldId id="303" r:id="rId36"/>
    <p:sldId id="349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65" r:id="rId50"/>
    <p:sldId id="366" r:id="rId51"/>
    <p:sldId id="367" r:id="rId52"/>
    <p:sldId id="368" r:id="rId53"/>
    <p:sldId id="369" r:id="rId54"/>
    <p:sldId id="287" r:id="rId55"/>
    <p:sldId id="266" r:id="rId56"/>
    <p:sldId id="267" r:id="rId57"/>
    <p:sldId id="268" r:id="rId58"/>
    <p:sldId id="269" r:id="rId59"/>
    <p:sldId id="270" r:id="rId60"/>
    <p:sldId id="271" r:id="rId61"/>
    <p:sldId id="272" r:id="rId62"/>
    <p:sldId id="273" r:id="rId63"/>
    <p:sldId id="274" r:id="rId64"/>
    <p:sldId id="294" r:id="rId65"/>
    <p:sldId id="295" r:id="rId66"/>
    <p:sldId id="301" r:id="rId67"/>
    <p:sldId id="288" r:id="rId68"/>
    <p:sldId id="338" r:id="rId69"/>
    <p:sldId id="340" r:id="rId70"/>
    <p:sldId id="344" r:id="rId71"/>
    <p:sldId id="348" r:id="rId72"/>
    <p:sldId id="342" r:id="rId73"/>
    <p:sldId id="343" r:id="rId74"/>
    <p:sldId id="345" r:id="rId75"/>
    <p:sldId id="346" r:id="rId76"/>
    <p:sldId id="347" r:id="rId77"/>
    <p:sldId id="350" r:id="rId78"/>
    <p:sldId id="351" r:id="rId79"/>
    <p:sldId id="352" r:id="rId80"/>
    <p:sldId id="353" r:id="rId81"/>
    <p:sldId id="354" r:id="rId82"/>
    <p:sldId id="289" r:id="rId83"/>
    <p:sldId id="355" r:id="rId84"/>
    <p:sldId id="356" r:id="rId85"/>
    <p:sldId id="357" r:id="rId86"/>
    <p:sldId id="373" r:id="rId87"/>
    <p:sldId id="374" r:id="rId88"/>
    <p:sldId id="359" r:id="rId89"/>
    <p:sldId id="360" r:id="rId90"/>
    <p:sldId id="379" r:id="rId91"/>
    <p:sldId id="358" r:id="rId92"/>
    <p:sldId id="292" r:id="rId93"/>
    <p:sldId id="293" r:id="rId94"/>
    <p:sldId id="302" r:id="rId95"/>
    <p:sldId id="337" r:id="rId96"/>
    <p:sldId id="361" r:id="rId97"/>
    <p:sldId id="362" r:id="rId98"/>
    <p:sldId id="363" r:id="rId99"/>
    <p:sldId id="364" r:id="rId100"/>
    <p:sldId id="371" r:id="rId101"/>
    <p:sldId id="372" r:id="rId102"/>
    <p:sldId id="375" r:id="rId103"/>
    <p:sldId id="376" r:id="rId104"/>
    <p:sldId id="377" r:id="rId105"/>
    <p:sldId id="378" r:id="rId106"/>
    <p:sldId id="383" r:id="rId107"/>
    <p:sldId id="381" r:id="rId108"/>
    <p:sldId id="380" r:id="rId109"/>
    <p:sldId id="382" r:id="rId110"/>
  </p:sldIdLst>
  <p:sldSz cx="12188825" cy="6858000"/>
  <p:notesSz cx="6858000" cy="9144000"/>
  <p:defaultTextStyle>
    <a:defPPr rtl="0">
      <a:defRPr lang="es-E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  <a:srgbClr val="BC5500"/>
    <a:srgbClr val="C45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6395" autoAdjust="0"/>
  </p:normalViewPr>
  <p:slideViewPr>
    <p:cSldViewPr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478" y="6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110" Type="http://schemas.openxmlformats.org/officeDocument/2006/relationships/slide" Target="slides/slide106.xml"/><Relationship Id="rId115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C8F1D84B-F747-4821-8617-FBD61E8F4308}" type="datetime1">
              <a:rPr lang="es-ES" smtClean="0"/>
              <a:pPr algn="r" rtl="0"/>
              <a:t>10/03/2018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9429053-DC2A-4342-ADD4-2FD729D91E2C}" type="slidenum">
              <a:rPr lang="es-ES" smtClean="0"/>
              <a:pPr algn="r"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DA87C823-BB9F-45DA-99AB-416A32E1B948}" type="datetime1">
              <a:rPr lang="es-ES" noProof="0" smtClean="0"/>
              <a:pPr/>
              <a:t>10/03/2018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3EBA5BD7-F043-4D1B-AA17-CD412FC534DE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68867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onale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Conector recto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Conector recto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Conector recto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líneas inferiores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Forma libre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s-ES" noProof="0" dirty="0"/>
            </a:p>
          </p:txBody>
        </p:sp>
        <p:sp>
          <p:nvSpPr>
            <p:cNvPr id="10" name="Forma libre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s-ES" noProof="0" dirty="0"/>
            </a:p>
          </p:txBody>
        </p:sp>
        <p:sp>
          <p:nvSpPr>
            <p:cNvPr id="11" name="Forma libre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s-ES" noProof="0" dirty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5176" y="2616200"/>
            <a:ext cx="8735325" cy="1752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22" name="Marcador de posición de fecha 2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042E67D-14C0-4ED9-A218-9C14494A6A84}" type="datetime1">
              <a:rPr lang="es-ES" noProof="0" smtClean="0"/>
              <a:pPr/>
              <a:t>10/03/2018</a:t>
            </a:fld>
            <a:endParaRPr lang="es-ES" noProof="0" dirty="0"/>
          </a:p>
        </p:txBody>
      </p:sp>
      <p:sp>
        <p:nvSpPr>
          <p:cNvPr id="23" name="Marcador de posición de pie de página 2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24" name="Marcador de posición de número de diapositiva 2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184748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0A1DB83-C382-4684-8887-65A03EA4FFF0}" type="datetime1">
              <a:rPr lang="es-ES" noProof="0" smtClean="0"/>
              <a:pPr/>
              <a:t>10/03/2018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199667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60E81D3-9B82-44CA-B1F9-FCEFDC87935B}" type="datetime1">
              <a:rPr lang="es-ES" noProof="0" smtClean="0"/>
              <a:pPr/>
              <a:t>10/03/2018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59588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2E48AAE-5AE8-418A-A225-B506C222F2F9}" type="datetime1">
              <a:rPr lang="es-ES" noProof="0" smtClean="0"/>
              <a:pPr/>
              <a:t>10/03/2018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140676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diagonale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Conector recto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Conector recto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Conector recto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rtlCol="0" anchor="b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A1D35CA-82F5-4AD4-B9EC-66E805B73542}" type="datetime1">
              <a:rPr lang="es-ES" noProof="0" smtClean="0"/>
              <a:pPr/>
              <a:t>10/03/2018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361633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5078677" cy="4465320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500707" y="1706880"/>
            <a:ext cx="5078677" cy="4465320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34CCE92-710B-4678-B1B1-EFCAA5CDF075}" type="datetime1">
              <a:rPr lang="es-ES" noProof="0" smtClean="0"/>
              <a:pPr/>
              <a:t>10/03/2018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355764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18883" y="1701800"/>
            <a:ext cx="5082740" cy="914400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218883" y="2717800"/>
            <a:ext cx="5078677" cy="3454400"/>
          </a:xfrm>
        </p:spPr>
        <p:txBody>
          <a:bodyPr rtlCol="0">
            <a:no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 baseline="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496644" y="1701800"/>
            <a:ext cx="5082740" cy="914400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500707" y="2717800"/>
            <a:ext cx="5078677" cy="3454400"/>
          </a:xfrm>
        </p:spPr>
        <p:txBody>
          <a:bodyPr rtlCol="0">
            <a:no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 baseline="0"/>
            </a:lvl6pPr>
            <a:lvl7pPr algn="l" rtl="0">
              <a:defRPr sz="2000" baseline="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3FB0F2C-25D9-4D7E-B43A-29A2E16C960D}" type="datetime1">
              <a:rPr lang="es-ES" noProof="0" smtClean="0"/>
              <a:pPr/>
              <a:t>10/03/2018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59538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D34687D-B11B-47A5-95F6-B79DA932A6DF}" type="datetime1">
              <a:rPr lang="es-ES" noProof="0" smtClean="0"/>
              <a:pPr/>
              <a:t>10/03/2018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151522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3C656DE-1E46-4450-9484-A739B4FADFBC}" type="datetime1">
              <a:rPr lang="es-ES" noProof="0" smtClean="0"/>
              <a:pPr/>
              <a:t>10/03/2018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2172478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rtlCol="0" anchor="b">
            <a:normAutofit/>
          </a:bodyPr>
          <a:lstStyle>
            <a:lvl1pPr algn="l" rtl="0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EA77F8B-D469-4ECD-B91E-3B01AD692331}" type="datetime1">
              <a:rPr lang="es-ES" noProof="0" smtClean="0"/>
              <a:pPr/>
              <a:t>10/03/2018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161813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rtlCol="0" anchor="b">
            <a:normAutofit/>
          </a:bodyPr>
          <a:lstStyle>
            <a:lvl1pPr algn="l" rtl="0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.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9BA7B1C-709E-4257-93A5-EC2F0807D42F}" type="datetime1">
              <a:rPr lang="es-ES" noProof="0" smtClean="0"/>
              <a:pPr/>
              <a:t>10/03/2018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422343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íneas a la izquierda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Forma libre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sp>
          <p:nvSpPr>
            <p:cNvPr id="11" name="Forma libre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sp>
          <p:nvSpPr>
            <p:cNvPr id="14" name="Forma libre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83AD5-F5AF-4BDC-901E-85A05CCFFAAA}" type="datetime1">
              <a:rPr lang="es-ES" noProof="0" smtClean="0"/>
              <a:pPr/>
              <a:t>10/03/2018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webmedicaargentina.com.ar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mundo.es/salud/2004/588/1096668006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miradaprofesional.com/ampliarpagina?id=15149&amp;shared=1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miradaprofesional.com/ampliarpagina?id=767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mundo.es/elmundosalud/2006/12/18/neurociencia/1166453212.html" TargetMode="Externa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universo.com/2010/04/17/1/1384/compania-utiliza-falsa-publicidad-promocionar-medicamentos-contra-cancer.html" TargetMode="Externa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hyperlink" Target="http://www.nogracias.eu/2016/03/31/industria-farmaceutica-corrupcion-contra-la-salud-y-los-presupuestos-publicos/" TargetMode="Externa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hyperlink" Target="http://www.webmedicaargentina.com.ar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dd.uab.cat/pub/butgroc/butgrocSPA/butgroc_a2002m7-9v15n4iSPA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mundo.es/elmundosalud/2004/01/28/industria/1075283928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lancet.com/journals/lancet/article/PIIS0140673608614907/abstrac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elmundo.es/mundodinero/2005/04/07/empresas/1112887112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ssdata.fda.gov/drugsatfda_docs/label/2003/016832s022_017703s018lbl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lancet.com/journals/lancet/article/PIIS0140-6736(07)61721-8/fulltext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3.icf.uab.es/notibg/item/203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3.icf.uab.es/notibg/index.php?itemid=115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mat.gov.ar/webanmat/comunicados/Prensa/2008/RIMONABANT24-10-08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f.uab.cat/assets/pdf/productes/bg/es/bg105.97e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clarin.com/sociedad/retiraron-venta-medicamentos-adelgazar_0_H1aFjg-AFg.html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losp.org/pdf/rpsp/1998.v3n1/46-48/e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f.uab.cat/assets/pdf/productes/bg/es/bg124.99e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lpais.com/diario/1999/06/15/sociedad/929397605_850215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f.uab.cat/assets/pdf/productes/bg/es/bg124.99e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f.uab.cat/assets/pdf/productes/bg/es/bg104.97e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cf.uab.cat/assets/pdf/productes/bg/es/bg54.92e.pdf" TargetMode="Externa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ndacionfemeba.org.ar/farmacologia/alertas-de-seguridad-retiro-del-mercado-de-daclizumab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graphic.com/pdfs/abc/bc-2001/bc014f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confidencial.com/alma-corazon-vida/2017-05-21/roacutan-antiacne-efectos-secundarios_1385074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mundo/noticias/2010/11/101112_acne_suicidio_men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f.uab.cat/assets/pdf/productes/bg/es/bg311.18e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accionmedica.com/noticia/francia-crear-un-registro-de-afectados-por-el-valproato-de-sanofi-y-estudia-indemnizaciones-95550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etes.org/buscar/cita/63405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1124108/pdf/592.pdf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lo.edu.uy/pdf/adp/v78n1/v78n1a07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12033471600006X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.org.ar/1/revista/05v34n2/cas_clin/caclin01/diaz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vistadepatologiarespiratoria.org/descargas/pr_9-2_77-80.pdf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nsa.com/sociedad/Ministerio-Salud-prohibe-medicamento-Unamol_0_4318818238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.org.ar/1/revista/12v41n1/casclin/caclin02/figueroa.pdf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.org.ar/2/revista/16v45n3/clinicos/02/caccavo.pdf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varra.es/NR/rdonlyres/C6A41120-7788-42D3-8374-38A8F2C8D727/257184/Bit_v21n1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Drugs/DrugSafety/ucm344253.htm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jm.org/doi/pdf/10.1056/NEJMoa1003833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f.uab.cat/assets/pdf/productes/bg/es/bg261.13e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3.icf.uab.es/notibg/item/984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elmundo.es/elmundosalud/2010/02/23/corazon/1266922383.html" TargetMode="Externa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mat.gov.ar/COMUNICADOS/PROSPECTO_ROSIGLITAZONA.pdf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ol.com/noticias/Nacional/2017/12/13/887141/Revelan-que-el-Paracetamol-es-uno-de-los-medicamentos-que-provoca-mas-efectos-adversos-graves-en-Chile.html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f.uab.cat/assets/pdf/productes/bg/es/bg273.14e.pdf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nmat.gov.ar/webanmat/comunicados/Prensa/2000/prensa50.asp" TargetMode="External"/><Relationship Id="rId4" Type="http://schemas.openxmlformats.org/officeDocument/2006/relationships/hyperlink" Target="https://www.0223.com.ar/nota/2006-7-5-anmat-prohibe-fabricacion-y-venta-de-droga-usada-para-el-reflujo-gastrico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f.uab.cat/assets/pdf/productes/bg/es/bg291.16e.pdf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lmundo.es/grafico/salud/2017/01/16/57c9a48222601d5a698b458b.html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jm.org/doi/pdf/10.1056/NEJMoa100311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mundo.es/salud/2017/01/16/57cd7ced22601d51538b45ac.html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mundo.es/elmundosalud/2007/05/30/medicina/1180522296.html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hyperlink" Target="https://elpais.com/diario/2009/04/19/domingo/1240113154_850215.html" TargetMode="External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0minutos.es/noticia/461711/0/nigeria/pfizer/demanda/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espectador.com/noticias/actualidad/vivir/glaxo-y-el-fraude-de-historia-articulo-356988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hyperlink" Target="http://www.elmundo.es/elmundosalud/2004/06/03/industria/1086263751.html" TargetMode="External"/><Relationship Id="rId4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senalterapeutico.com/2017/04/29/eeuu-glaxosmithkline-condenada-por-un-suicido-por-su-medicamento-antidepresivo-paxil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stice.gov/espanol/pr/glaxosmithkline-se-declarar-culpable-y-pagar-750-millones-de-d-lares-en-resoluci-n-de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mat.gov.ar/Comunicados/Sibutramina_suspension_sector_regulado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cion.com/economia/glaxosmithkline-paga-70-millones-para-cerrar-demanda/P45O6MQTWFC2BIUJ43BGOSNVG4/story/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-farmacia.com/actualidad/desarrollo-y-conciencia-social/el-gobierno-britanico-demanda-a-glaxosmithkline-por-retrasar-las-versiones-genericas-de-su-antidepresivo-seroxat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lfa.org.ar/index.php?modulo=index&amp;accion=sitio_articulos&amp;modulo2=articulos&amp;accion2=sitio_ver&amp;idarticulos=156032&amp;idcategoria1=19&amp;idcategoria2=141&amp;idcategoria3=97901&amp;idcategoria4=156031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nacion.com.py/2016/12/13/victimas-antiepileptico-depakine-demandan-sanofi/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hyperlink" Target="http://www.arsenalterapeutico.com/2017/12/23/eeuu-la-farmaceutica-sanofi-condenada-por-las-malformaciones-que-causa-su-farmaco-depakine/" TargetMode="External"/><Relationship Id="rId4" Type="http://schemas.openxmlformats.org/officeDocument/2006/relationships/image" Target="../media/image10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armabaires.com/index.php/204-sanofi-condenado-a-pagar-una-multa-de-40-millones-de-euros-en-francia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elpais.com/sociedad/2012/12/06/actualidad/1354791317_936251.html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mfarma.es/noticias/12946-astrazeneca-pagara-685-millones-de-dolares-en-los-eeuu-por-un-mal-marketing-de-seroquel.html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hyperlink" Target="http://www.pmfarma.es/noticias/11898-astrazeneca-resuelve-200-demandas-de-seroquel-por-un-total-de-2-millones-de-dolares.html" TargetMode="External"/><Relationship Id="rId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elpais.com/diario/2005/08/21/sociedad/1124575204_850215.html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onista.com/impresageneral/Merck-pierde-otra-demanda-por-el-caso-Vioxx-20060412-0026.html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hyperlink" Target="https://www.larazon.es/historico/5012-merck-paga-950-millones-dolares-para-cerrar-demanda-federal-por-vioxx-en-eeuu-RLLA_RAZON_414435" TargetMode="External"/><Relationship Id="rId4" Type="http://schemas.openxmlformats.org/officeDocument/2006/relationships/image" Target="../media/image11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hyperlink" Target="https://www.teledoce.com/telemundo/nacionales/el-laboratorio-roche-pagara-una-indemnizacion-de-mas-de-130-000-dolares-a-un-joven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f.uab.cat/assets/pdf/productes/bg/es/bg144.01e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elmundo.es/elmundosalud/2002/01/18/medicina/1011360315.html" TargetMode="Externa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nfobae.com/2015/12/15/1776655-juicio-contra-bayer-alemania-sus-pildoras-anticonceptivas/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ciprensa.com/noticias/bayer-paga-casi-2-mil-millones-de-dolares-por-danos-causados-por-anticonceptivos-26551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harmabaires.com/index.php/102-condena-millonaria-contra-bayer-en-argentina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senalterapeutico.com/2015/11/29/demanda-millonaria-contra-bayer-por-los-danos-de-su-medicamento-xarelto/" TargetMode="Externa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clustersalud.americaeconomia.com/farmaceuticas/bayer-y-janssen-ganan-revocacion-de-veredicto-de-us-28-millones-por-xarelto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lpais.com/sociedad/2013/10/14/actualidad/1381744235_631034.html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lconfidencial.com/alma-corazon-vida/2009-01-15/eli-lilly-pagara-1-420-millones-de-dolares-por-el-uso-indebido-de-un-medicamento_303553/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ertura.com/economia/Nueva-York-demanda-a-7-farmaceuticas-por-US-500-millones-20180124-0001.html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lpais.com/diario/2001/08/09/sociedad/997308008_850215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mundo.es/ciencia-y-salud/salud/2017/11/01/59f8780eca47410e1e8b4616.html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c.es/sociedad/abci-talidomida-resurgimiento-medicamento-maldito-201710032157_noticia.html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analesdepediatria.org/es/pdf/S1695403312005383/S300/" TargetMode="Externa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elpais.com/diario/1976/06/29/ultima/204847201_850215.html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scielo.isciii.es/pdf/bioetica/n34/articulo7.pdf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am.com.ar/notas/201511/128690-salud-patentes-medicamentos-vih.php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elpais.com/diario/2008/01/03/opinion/1199314810_850215.html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mundo.es/elmundosalud/2013/04/01/noticias/1364813695.html" TargetMode="Externa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08066" y="357166"/>
            <a:ext cx="10572824" cy="1214446"/>
          </a:xfrm>
        </p:spPr>
        <p:txBody>
          <a:bodyPr rtlCol="0">
            <a:noAutofit/>
          </a:bodyPr>
          <a:lstStyle/>
          <a:p>
            <a:pPr rtl="0"/>
            <a:r>
              <a:rPr lang="es-ES" sz="4000" dirty="0"/>
              <a:t>50 Sombras…más oscuras </a:t>
            </a:r>
            <a:br>
              <a:rPr lang="es-ES" sz="4000" dirty="0"/>
            </a:br>
            <a:r>
              <a:rPr lang="es-ES" sz="4000" dirty="0"/>
              <a:t>de la industria y </a:t>
            </a:r>
            <a:r>
              <a:rPr lang="es-ES" sz="4000"/>
              <a:t>regulación </a:t>
            </a:r>
            <a:r>
              <a:rPr lang="es-ES" sz="4000" smtClean="0"/>
              <a:t>de los medicamentos</a:t>
            </a:r>
            <a:endParaRPr lang="es-ES" sz="4000" dirty="0"/>
          </a:p>
        </p:txBody>
      </p:sp>
      <p:pic>
        <p:nvPicPr>
          <p:cNvPr id="1026" name="Picture 2" descr="Resultado de imagen para medicamentos peligrosos">
            <a:extLst>
              <a:ext uri="{FF2B5EF4-FFF2-40B4-BE49-F238E27FC236}">
                <a16:creationId xmlns:a16="http://schemas.microsoft.com/office/drawing/2014/main" xmlns="" id="{034827F2-7C49-45F2-9C00-F99F7B0DB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1206" y="1785926"/>
            <a:ext cx="5296423" cy="378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022710" y="5786454"/>
            <a:ext cx="4643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smtClean="0"/>
              <a:t>Dr. Antonio Eduardo Arias</a:t>
            </a:r>
          </a:p>
          <a:p>
            <a:pPr algn="ctr"/>
            <a:r>
              <a:rPr lang="es-AR" sz="2000" smtClean="0">
                <a:hlinkClick r:id="rId4"/>
              </a:rPr>
              <a:t>www.webmedicaargentina.com.ar</a:t>
            </a:r>
            <a:r>
              <a:rPr lang="es-AR" sz="2000" smtClean="0"/>
              <a:t> </a:t>
            </a:r>
            <a:endParaRPr lang="es-AR" sz="2000"/>
          </a:p>
        </p:txBody>
      </p:sp>
    </p:spTree>
    <p:extLst>
      <p:ext uri="{BB962C8B-B14F-4D97-AF65-F5344CB8AC3E}">
        <p14:creationId xmlns:p14="http://schemas.microsoft.com/office/powerpoint/2010/main" xmlns="" val="133229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93752" y="285728"/>
            <a:ext cx="200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/>
              <a:t>Rofecoxib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3747" y="214291"/>
            <a:ext cx="529130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1879570" y="6215082"/>
            <a:ext cx="8047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>
                <a:hlinkClick r:id="rId3"/>
              </a:rPr>
              <a:t>http://www.elmundo.es/salud/2004/588/1096668006.html</a:t>
            </a:r>
            <a:r>
              <a:rPr lang="es-AR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9702" y="214290"/>
            <a:ext cx="694771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1951008" y="6215082"/>
            <a:ext cx="8643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mtClean="0">
                <a:hlinkClick r:id="rId3"/>
              </a:rPr>
              <a:t>https</a:t>
            </a:r>
            <a:r>
              <a:rPr lang="es-AR" smtClean="0">
                <a:hlinkClick r:id="rId3"/>
              </a:rPr>
              <a:t>://</a:t>
            </a:r>
            <a:r>
              <a:rPr lang="es-AR" smtClean="0">
                <a:hlinkClick r:id="rId3"/>
              </a:rPr>
              <a:t>miradaprofesional.com/ampliarpagina?id=15149&amp;shared=1</a:t>
            </a:r>
            <a:r>
              <a:rPr lang="es-AR" smtClean="0"/>
              <a:t> </a:t>
            </a:r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9636" y="285728"/>
            <a:ext cx="7500990" cy="592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2165322" y="6286520"/>
            <a:ext cx="7761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mtClean="0">
                <a:hlinkClick r:id="rId3"/>
              </a:rPr>
              <a:t>https</a:t>
            </a:r>
            <a:r>
              <a:rPr lang="es-AR" smtClean="0">
                <a:hlinkClick r:id="rId3"/>
              </a:rPr>
              <a:t>://</a:t>
            </a:r>
            <a:r>
              <a:rPr lang="es-AR" smtClean="0">
                <a:hlinkClick r:id="rId3"/>
              </a:rPr>
              <a:t>miradaprofesional.com/ampliarpagina?id=767</a:t>
            </a:r>
            <a:r>
              <a:rPr lang="es-AR" smtClean="0"/>
              <a:t> </a:t>
            </a:r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5322" y="285728"/>
            <a:ext cx="8543096" cy="593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2236760" y="6286520"/>
            <a:ext cx="8189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800" smtClean="0">
                <a:hlinkClick r:id="rId3"/>
              </a:rPr>
              <a:t>http</a:t>
            </a:r>
            <a:r>
              <a:rPr lang="es-AR" sz="1800" smtClean="0">
                <a:hlinkClick r:id="rId3"/>
              </a:rPr>
              <a:t>://</a:t>
            </a:r>
            <a:r>
              <a:rPr lang="es-AR" sz="1800" smtClean="0">
                <a:hlinkClick r:id="rId3"/>
              </a:rPr>
              <a:t>www.elmundo.es/elmundosalud/2006/12/18/neurociencia/1166453212.html</a:t>
            </a:r>
            <a:r>
              <a:rPr lang="es-AR" sz="1800" smtClean="0"/>
              <a:t> </a:t>
            </a:r>
            <a:endParaRPr lang="es-AR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9636" y="285728"/>
            <a:ext cx="7572428" cy="584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3094016" y="6215082"/>
            <a:ext cx="60928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1200" smtClean="0">
                <a:hlinkClick r:id="rId3"/>
              </a:rPr>
              <a:t>https</a:t>
            </a:r>
            <a:r>
              <a:rPr lang="es-AR" sz="1200" smtClean="0">
                <a:hlinkClick r:id="rId3"/>
              </a:rPr>
              <a:t>://</a:t>
            </a:r>
            <a:r>
              <a:rPr lang="es-AR" sz="1200" smtClean="0">
                <a:hlinkClick r:id="rId3"/>
              </a:rPr>
              <a:t>www.eluniverso.com/2010/04/17/1/1384/compania-utiliza-falsa-publicidad-promocionar-medicamentos-contra-cancer.html</a:t>
            </a:r>
            <a:r>
              <a:rPr lang="es-AR" sz="1200" smtClean="0"/>
              <a:t> </a:t>
            </a:r>
            <a:endParaRPr lang="es-AR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Resultado de imagen para esto no es todo amig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9636" y="928670"/>
            <a:ext cx="7858180" cy="494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5451470" y="4000504"/>
            <a:ext cx="190789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Handwriting" pitchFamily="66" charset="0"/>
              </a:rPr>
              <a:t>¡</a:t>
            </a:r>
            <a:r>
              <a:rPr lang="es-ES" sz="54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Handwriting" pitchFamily="66" charset="0"/>
              </a:rPr>
              <a:t>NO!</a:t>
            </a:r>
            <a:endParaRPr lang="es-ES" sz="5400" b="0" cap="none" spc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Handwriting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36760" y="5786454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mtClean="0">
                <a:hlinkClick r:id="rId2"/>
              </a:rPr>
              <a:t>http://</a:t>
            </a:r>
            <a:r>
              <a:rPr lang="es-AR" smtClean="0">
                <a:hlinkClick r:id="rId2"/>
              </a:rPr>
              <a:t>www.nogracias.eu/2016/03/31/industria-farmaceutica-corrupcion-contra-la-salud-y-los-presupuestos-publicos</a:t>
            </a:r>
            <a:r>
              <a:rPr lang="es-AR" smtClean="0">
                <a:hlinkClick r:id="rId2"/>
              </a:rPr>
              <a:t>/</a:t>
            </a:r>
            <a:r>
              <a:rPr lang="es-AR" smtClean="0"/>
              <a:t> </a:t>
            </a:r>
            <a:endParaRPr lang="es-A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8264" y="357166"/>
            <a:ext cx="6789753" cy="541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879834" y="5786454"/>
            <a:ext cx="4643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smtClean="0"/>
              <a:t>Dr. Antonio Eduardo Arias</a:t>
            </a:r>
          </a:p>
          <a:p>
            <a:pPr algn="ctr"/>
            <a:r>
              <a:rPr lang="es-AR" sz="2000" smtClean="0">
                <a:hlinkClick r:id="rId2"/>
              </a:rPr>
              <a:t>www.webmedicaargentina.com.ar</a:t>
            </a:r>
            <a:r>
              <a:rPr lang="es-AR" sz="2000" smtClean="0"/>
              <a:t> </a:t>
            </a:r>
            <a:endParaRPr lang="es-AR" sz="200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6760" y="285728"/>
            <a:ext cx="7885112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8330" y="214290"/>
            <a:ext cx="548464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736562" y="6215082"/>
            <a:ext cx="10787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>
                <a:hlinkClick r:id="rId3"/>
              </a:rPr>
              <a:t>https://ddd.uab.cat/pub/butgroc/butgrocSPA/butgroc_a2002m7-9v15n4iSPA.pdf</a:t>
            </a:r>
            <a:r>
              <a:rPr lang="es-AR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1040" y="214290"/>
            <a:ext cx="5746403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665124" y="6215082"/>
            <a:ext cx="11001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>
                <a:hlinkClick r:id="rId3"/>
              </a:rPr>
              <a:t>http://www.elmundo.es/elmundosalud/2004/01/28/industria/1075283928.html</a:t>
            </a:r>
            <a:r>
              <a:rPr lang="es-AR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9768" y="214290"/>
            <a:ext cx="552145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593686" y="6143644"/>
            <a:ext cx="11001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>
                <a:hlinkClick r:id="rId3"/>
              </a:rPr>
              <a:t>http://www.thelancet.com/journals/lancet/article/PIIS0140673608614907/abstract</a:t>
            </a:r>
            <a:r>
              <a:rPr lang="es-AR"/>
              <a:t>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0876" y="3500438"/>
            <a:ext cx="10514012" cy="647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1734" y="4572008"/>
            <a:ext cx="3810009" cy="1146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B5C1EB-8246-4312-8415-76EAE8CE0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438" y="214290"/>
            <a:ext cx="3446769" cy="642942"/>
          </a:xfrm>
        </p:spPr>
        <p:txBody>
          <a:bodyPr/>
          <a:lstStyle/>
          <a:p>
            <a:r>
              <a:rPr lang="es-AR" dirty="0" err="1"/>
              <a:t>Valdecoxib</a:t>
            </a:r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3950" y="857232"/>
            <a:ext cx="6286544" cy="508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4082" y="4572008"/>
            <a:ext cx="7085012" cy="1533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593686" y="6286520"/>
            <a:ext cx="11001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>
                <a:hlinkClick r:id="rId4"/>
              </a:rPr>
              <a:t>http://www.elmundo.es/mundodinero/2005/04/07/empresas/1112887112.html</a:t>
            </a:r>
            <a:r>
              <a:rPr lang="es-A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04968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2512" y="428604"/>
            <a:ext cx="6929486" cy="577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7F37CC-354B-490E-89AC-0A968CE8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274637"/>
            <a:ext cx="2067217" cy="490067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Pemoline</a:t>
            </a:r>
            <a:endParaRPr lang="es-A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3502AFC-F934-49F6-AB39-A7440DE23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140" y="168207"/>
            <a:ext cx="5386328" cy="603468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B7B32ED8-BA00-46B8-99FD-620B68031047}"/>
              </a:ext>
            </a:extLst>
          </p:cNvPr>
          <p:cNvSpPr/>
          <p:nvPr/>
        </p:nvSpPr>
        <p:spPr>
          <a:xfrm>
            <a:off x="913299" y="6309320"/>
            <a:ext cx="10945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hlinkClick r:id="rId3"/>
              </a:rPr>
              <a:t>https://www.accessdata.fda.gov/drugsatfda_docs/label/2003/016832s022_017703s018lbl.pdf</a:t>
            </a:r>
            <a:r>
              <a:rPr lang="es-AR" sz="2000" dirty="0"/>
              <a:t> 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64FE8282-DBA8-4E60-B861-1C767E5AACBF}"/>
              </a:ext>
            </a:extLst>
          </p:cNvPr>
          <p:cNvCxnSpPr/>
          <p:nvPr/>
        </p:nvCxnSpPr>
        <p:spPr>
          <a:xfrm>
            <a:off x="7318548" y="3789040"/>
            <a:ext cx="115212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69AF46D1-9EE7-491F-8B44-FBE4916F4A20}"/>
              </a:ext>
            </a:extLst>
          </p:cNvPr>
          <p:cNvCxnSpPr>
            <a:cxnSpLocks/>
          </p:cNvCxnSpPr>
          <p:nvPr/>
        </p:nvCxnSpPr>
        <p:spPr>
          <a:xfrm>
            <a:off x="4294212" y="5085183"/>
            <a:ext cx="4608512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E381BD40-3362-440D-A184-304A77EBB864}"/>
              </a:ext>
            </a:extLst>
          </p:cNvPr>
          <p:cNvCxnSpPr/>
          <p:nvPr/>
        </p:nvCxnSpPr>
        <p:spPr>
          <a:xfrm>
            <a:off x="3862164" y="5229200"/>
            <a:ext cx="10081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4583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7585AF-290C-44D9-9D3D-8786055B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68" y="404664"/>
            <a:ext cx="3147337" cy="431206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Rimonaband</a:t>
            </a:r>
            <a:endParaRPr lang="es-AR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C4592A1-9A59-4E36-B395-EAE6E5F3A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964" y="838012"/>
            <a:ext cx="8882795" cy="537005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3152A5BF-3962-47E8-ACA7-44B0C4C2978F}"/>
              </a:ext>
            </a:extLst>
          </p:cNvPr>
          <p:cNvSpPr/>
          <p:nvPr/>
        </p:nvSpPr>
        <p:spPr>
          <a:xfrm>
            <a:off x="2566020" y="6268670"/>
            <a:ext cx="8158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800" dirty="0">
                <a:hlinkClick r:id="rId3"/>
              </a:rPr>
              <a:t>http://www.thelancet.com/journals/lancet/article/PIIS0140-6736(07)61721-8/fulltext</a:t>
            </a:r>
            <a:r>
              <a:rPr lang="es-AR" sz="1800" dirty="0"/>
              <a:t> 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B5657BEA-027F-43B2-8BE2-BDCEFCD3CFF1}"/>
              </a:ext>
            </a:extLst>
          </p:cNvPr>
          <p:cNvCxnSpPr/>
          <p:nvPr/>
        </p:nvCxnSpPr>
        <p:spPr>
          <a:xfrm>
            <a:off x="7750596" y="5589240"/>
            <a:ext cx="27363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440CFBD7-8B7C-4E7E-9F68-7CB25F2450DF}"/>
              </a:ext>
            </a:extLst>
          </p:cNvPr>
          <p:cNvCxnSpPr/>
          <p:nvPr/>
        </p:nvCxnSpPr>
        <p:spPr>
          <a:xfrm>
            <a:off x="7966620" y="5949280"/>
            <a:ext cx="144016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13158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1248368-C7BA-4F8A-A4DD-949285901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004" y="215996"/>
            <a:ext cx="7344816" cy="580529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502BE1E2-7D83-4B74-84AC-81FF123B2F5F}"/>
              </a:ext>
            </a:extLst>
          </p:cNvPr>
          <p:cNvSpPr/>
          <p:nvPr/>
        </p:nvSpPr>
        <p:spPr>
          <a:xfrm>
            <a:off x="3631654" y="6021288"/>
            <a:ext cx="4925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hlinkClick r:id="rId3"/>
              </a:rPr>
              <a:t>http://w3.icf.uab.es/notibg/item/203</a:t>
            </a:r>
            <a:r>
              <a:rPr lang="es-AR" dirty="0"/>
              <a:t> 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63C39A82-1F27-471F-9711-290EC50155AD}"/>
              </a:ext>
            </a:extLst>
          </p:cNvPr>
          <p:cNvCxnSpPr/>
          <p:nvPr/>
        </p:nvCxnSpPr>
        <p:spPr>
          <a:xfrm>
            <a:off x="5662364" y="4725144"/>
            <a:ext cx="1800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B1100EC0-CAA9-49B3-AA70-E4BCB760C2C2}"/>
              </a:ext>
            </a:extLst>
          </p:cNvPr>
          <p:cNvCxnSpPr/>
          <p:nvPr/>
        </p:nvCxnSpPr>
        <p:spPr>
          <a:xfrm>
            <a:off x="2566020" y="4941168"/>
            <a:ext cx="345638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9358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3F1723F-AC99-49A2-A1FE-35E6CD345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855" y="116632"/>
            <a:ext cx="6031114" cy="604867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37396A3D-E099-423E-BD0A-7680B619E4C5}"/>
              </a:ext>
            </a:extLst>
          </p:cNvPr>
          <p:cNvSpPr/>
          <p:nvPr/>
        </p:nvSpPr>
        <p:spPr>
          <a:xfrm>
            <a:off x="2926060" y="6216814"/>
            <a:ext cx="6718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http://w3.icf.uab.es/notibg/index.php?itemid=115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77193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A3A44C3-7B1C-4E36-AD47-771EA0B6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76" y="2205037"/>
            <a:ext cx="10360501" cy="1223963"/>
          </a:xfrm>
        </p:spPr>
        <p:txBody>
          <a:bodyPr/>
          <a:lstStyle/>
          <a:p>
            <a:pPr algn="ctr"/>
            <a:r>
              <a:rPr lang="es-AR" dirty="0">
                <a:solidFill>
                  <a:srgbClr val="FFFF00"/>
                </a:solidFill>
              </a:rPr>
              <a:t>1) Medicamentos que fueron retirados del mercado por sus efectos adversos graves</a:t>
            </a:r>
          </a:p>
        </p:txBody>
      </p:sp>
    </p:spTree>
    <p:extLst>
      <p:ext uri="{BB962C8B-B14F-4D97-AF65-F5344CB8AC3E}">
        <p14:creationId xmlns:p14="http://schemas.microsoft.com/office/powerpoint/2010/main" xmlns="" val="342647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E2712FC-767C-4AA7-A8CB-7315479BE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164" y="199504"/>
            <a:ext cx="5165905" cy="603815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3D28AB34-4D80-4338-B9F3-4340BD1B1A30}"/>
              </a:ext>
            </a:extLst>
          </p:cNvPr>
          <p:cNvSpPr/>
          <p:nvPr/>
        </p:nvSpPr>
        <p:spPr>
          <a:xfrm>
            <a:off x="837828" y="6258386"/>
            <a:ext cx="1080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hlinkClick r:id="rId3"/>
              </a:rPr>
              <a:t>http://www.anmat.gov.ar/webanmat/comunicados/Prensa/2008/RIMONABANT24-10-08.pdf</a:t>
            </a:r>
            <a:r>
              <a:rPr lang="es-A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81323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4189F3A-B6B4-41A3-8C1B-AA0D82902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90" y="980729"/>
            <a:ext cx="7117422" cy="518457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D39B3556-A646-47B6-91AC-90A9DF5B9920}"/>
              </a:ext>
            </a:extLst>
          </p:cNvPr>
          <p:cNvSpPr txBox="1"/>
          <p:nvPr/>
        </p:nvSpPr>
        <p:spPr>
          <a:xfrm>
            <a:off x="981844" y="404664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/>
              <a:t>Fenfluramina</a:t>
            </a:r>
            <a:r>
              <a:rPr lang="es-AR" sz="2800" dirty="0"/>
              <a:t> y </a:t>
            </a:r>
            <a:r>
              <a:rPr lang="es-AR" sz="2800" dirty="0" err="1"/>
              <a:t>Dexfenfluramina</a:t>
            </a:r>
            <a:endParaRPr lang="es-AR" sz="28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DF0F344-D017-45DE-9068-5368DC70A5B4}"/>
              </a:ext>
            </a:extLst>
          </p:cNvPr>
          <p:cNvSpPr/>
          <p:nvPr/>
        </p:nvSpPr>
        <p:spPr>
          <a:xfrm>
            <a:off x="1917948" y="6271061"/>
            <a:ext cx="8663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https://www.icf.uab.cat/assets/pdf/productes/bg/es/bg105.97e.pdf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4283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5259089A-F21F-451C-8D9B-BDB3D773337D}"/>
              </a:ext>
            </a:extLst>
          </p:cNvPr>
          <p:cNvSpPr/>
          <p:nvPr/>
        </p:nvSpPr>
        <p:spPr>
          <a:xfrm>
            <a:off x="1571648" y="6262255"/>
            <a:ext cx="9145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1800" dirty="0">
                <a:hlinkClick r:id="rId2"/>
              </a:rPr>
              <a:t>https://www.clarin.com/sociedad/retiraron-venta-medicamentos-adelgazar_0_H1aFjg-AFg.html</a:t>
            </a:r>
            <a:r>
              <a:rPr lang="es-AR" sz="1800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DBA16F8-F461-4244-A3F7-C273166F2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092" y="226413"/>
            <a:ext cx="6714639" cy="600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844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6EDF523-7B82-4C90-BD4C-F864C71BA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020" y="919395"/>
            <a:ext cx="7738248" cy="524177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82837CFF-31AD-430E-881C-1BE0A50B6CF5}"/>
              </a:ext>
            </a:extLst>
          </p:cNvPr>
          <p:cNvSpPr txBox="1"/>
          <p:nvPr/>
        </p:nvSpPr>
        <p:spPr>
          <a:xfrm>
            <a:off x="1197868" y="33265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/>
              <a:t>Troglitazona</a:t>
            </a:r>
            <a:endParaRPr lang="es-AR" sz="28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4ADF03E1-6A68-4E11-8775-F09184318CC3}"/>
              </a:ext>
            </a:extLst>
          </p:cNvPr>
          <p:cNvSpPr/>
          <p:nvPr/>
        </p:nvSpPr>
        <p:spPr>
          <a:xfrm>
            <a:off x="2807010" y="6207804"/>
            <a:ext cx="7256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https://www.scielosp.org/pdf/rpsp/1998.v3n1/46-48/es</a:t>
            </a:r>
            <a:r>
              <a:rPr lang="es-AR" dirty="0"/>
              <a:t> 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D5452288-6DC3-44EB-8BF6-BA6C36A3FABA}"/>
              </a:ext>
            </a:extLst>
          </p:cNvPr>
          <p:cNvCxnSpPr/>
          <p:nvPr/>
        </p:nvCxnSpPr>
        <p:spPr>
          <a:xfrm>
            <a:off x="3790156" y="3717032"/>
            <a:ext cx="9361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2795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156D40B-7187-472A-A41B-62D446556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986" y="260648"/>
            <a:ext cx="4531682" cy="600649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DE0A163-C8CC-4EDB-AD7C-855E2F820199}"/>
              </a:ext>
            </a:extLst>
          </p:cNvPr>
          <p:cNvSpPr/>
          <p:nvPr/>
        </p:nvSpPr>
        <p:spPr>
          <a:xfrm>
            <a:off x="1629916" y="6294511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https://www.icf.uab.cat/assets/pdf/productes/bg/es/bg124.99e.pdf</a:t>
            </a:r>
            <a:r>
              <a:rPr lang="es-AR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BF4232C-0772-424E-BA1A-26AB51F9E558}"/>
              </a:ext>
            </a:extLst>
          </p:cNvPr>
          <p:cNvSpPr txBox="1"/>
          <p:nvPr/>
        </p:nvSpPr>
        <p:spPr>
          <a:xfrm>
            <a:off x="1197868" y="31091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/>
              <a:t>Trovafloxacino</a:t>
            </a:r>
            <a:endParaRPr lang="es-AR" sz="2800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DDC9EAE9-2EFF-4FA5-B238-2634E5AB78FD}"/>
              </a:ext>
            </a:extLst>
          </p:cNvPr>
          <p:cNvCxnSpPr/>
          <p:nvPr/>
        </p:nvCxnSpPr>
        <p:spPr>
          <a:xfrm>
            <a:off x="4294212" y="4581128"/>
            <a:ext cx="7920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4633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4269880-C863-41DA-AF20-0889268CB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403" y="188640"/>
            <a:ext cx="5156337" cy="597666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79B57EDD-2664-41EC-8AFA-282EE54F4234}"/>
              </a:ext>
            </a:extLst>
          </p:cNvPr>
          <p:cNvSpPr/>
          <p:nvPr/>
        </p:nvSpPr>
        <p:spPr>
          <a:xfrm>
            <a:off x="1413892" y="6237312"/>
            <a:ext cx="9361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https://elpais.com/diario/1999/06/15/sociedad/929397605_850215.html</a:t>
            </a:r>
            <a:r>
              <a:rPr lang="es-AR" dirty="0"/>
              <a:t> 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264131F5-9E21-4B2C-B833-6F00D5763942}"/>
              </a:ext>
            </a:extLst>
          </p:cNvPr>
          <p:cNvCxnSpPr/>
          <p:nvPr/>
        </p:nvCxnSpPr>
        <p:spPr>
          <a:xfrm>
            <a:off x="3790156" y="4077072"/>
            <a:ext cx="25202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9236AA83-A798-4D0D-849C-B082DF2BF3AF}"/>
              </a:ext>
            </a:extLst>
          </p:cNvPr>
          <p:cNvCxnSpPr/>
          <p:nvPr/>
        </p:nvCxnSpPr>
        <p:spPr>
          <a:xfrm>
            <a:off x="5734372" y="3933056"/>
            <a:ext cx="172819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361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59DC69-7666-4142-9D34-7C3739169750}"/>
              </a:ext>
            </a:extLst>
          </p:cNvPr>
          <p:cNvSpPr txBox="1"/>
          <p:nvPr/>
        </p:nvSpPr>
        <p:spPr>
          <a:xfrm>
            <a:off x="1125860" y="40466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/>
              <a:t>Astemizol</a:t>
            </a:r>
            <a:endParaRPr lang="es-AR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62BE14B-803B-49EB-8BE5-A1DAC84CF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411" y="1082180"/>
            <a:ext cx="5236551" cy="466110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11BB1CD8-8C69-4628-A48E-F1EB208E9BFE}"/>
              </a:ext>
            </a:extLst>
          </p:cNvPr>
          <p:cNvSpPr/>
          <p:nvPr/>
        </p:nvSpPr>
        <p:spPr>
          <a:xfrm>
            <a:off x="1798898" y="5805264"/>
            <a:ext cx="8591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https://www.icf.uab.cat/assets/pdf/productes/bg/es/bg124.99e.pdf</a:t>
            </a:r>
            <a:r>
              <a:rPr lang="es-AR" dirty="0"/>
              <a:t> 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5C1E47A2-710C-435D-A2F7-EC51DCE1F1D5}"/>
              </a:ext>
            </a:extLst>
          </p:cNvPr>
          <p:cNvCxnSpPr/>
          <p:nvPr/>
        </p:nvCxnSpPr>
        <p:spPr>
          <a:xfrm>
            <a:off x="6670476" y="4077072"/>
            <a:ext cx="18722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66324F9A-9113-4243-B641-CDF200D1C1C4}"/>
              </a:ext>
            </a:extLst>
          </p:cNvPr>
          <p:cNvCxnSpPr/>
          <p:nvPr/>
        </p:nvCxnSpPr>
        <p:spPr>
          <a:xfrm>
            <a:off x="3718148" y="4365104"/>
            <a:ext cx="489654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6E6D2A1A-3258-4829-94B1-8ABB8711C979}"/>
              </a:ext>
            </a:extLst>
          </p:cNvPr>
          <p:cNvCxnSpPr/>
          <p:nvPr/>
        </p:nvCxnSpPr>
        <p:spPr>
          <a:xfrm>
            <a:off x="3718148" y="4653136"/>
            <a:ext cx="417646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02148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DC757B3-B982-4B3A-B77F-AFFA1EC00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08" y="167373"/>
            <a:ext cx="7012556" cy="213316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F744E2F-0A7A-497B-839E-7860B67DFEB2}"/>
              </a:ext>
            </a:extLst>
          </p:cNvPr>
          <p:cNvSpPr/>
          <p:nvPr/>
        </p:nvSpPr>
        <p:spPr>
          <a:xfrm>
            <a:off x="2422004" y="2340841"/>
            <a:ext cx="8663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https://www.icf.uab.cat/assets/pdf/productes/bg/es/bg104.97e.pdf</a:t>
            </a:r>
            <a:r>
              <a:rPr lang="es-AR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5E52D6F-CCC2-47FB-ACDB-37CF0B8DE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188" y="2923006"/>
            <a:ext cx="6814395" cy="33302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86FBC5F2-D99E-477F-9EBC-1CED0022CDAC}"/>
              </a:ext>
            </a:extLst>
          </p:cNvPr>
          <p:cNvSpPr/>
          <p:nvPr/>
        </p:nvSpPr>
        <p:spPr>
          <a:xfrm>
            <a:off x="2532867" y="6293300"/>
            <a:ext cx="8663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5"/>
              </a:rPr>
              <a:t>https://www.icf.uab.cat/assets/pdf/productes/bg/es/bg54.92e.pdf</a:t>
            </a:r>
            <a:r>
              <a:rPr lang="es-AR" dirty="0"/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1CB265B-30EC-426F-9FB4-5E0D4D729962}"/>
              </a:ext>
            </a:extLst>
          </p:cNvPr>
          <p:cNvSpPr txBox="1"/>
          <p:nvPr/>
        </p:nvSpPr>
        <p:spPr>
          <a:xfrm rot="19252976">
            <a:off x="2388851" y="3474447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/>
              <a:t>1992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635C765B-7D2E-4222-83B7-C198E93D2A15}"/>
              </a:ext>
            </a:extLst>
          </p:cNvPr>
          <p:cNvSpPr txBox="1"/>
          <p:nvPr/>
        </p:nvSpPr>
        <p:spPr>
          <a:xfrm>
            <a:off x="912688" y="400481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/>
              <a:t>Terfenadina</a:t>
            </a:r>
            <a:endParaRPr lang="es-AR" sz="28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3D0B8E15-5806-4BF9-A04B-AD6A9657A47F}"/>
              </a:ext>
            </a:extLst>
          </p:cNvPr>
          <p:cNvSpPr txBox="1"/>
          <p:nvPr/>
        </p:nvSpPr>
        <p:spPr>
          <a:xfrm rot="19252976">
            <a:off x="2111260" y="1145681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/>
              <a:t>1997</a:t>
            </a:r>
          </a:p>
        </p:txBody>
      </p:sp>
    </p:spTree>
    <p:extLst>
      <p:ext uri="{BB962C8B-B14F-4D97-AF65-F5344CB8AC3E}">
        <p14:creationId xmlns:p14="http://schemas.microsoft.com/office/powerpoint/2010/main" xmlns="" val="130936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9024" y="142852"/>
            <a:ext cx="547722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1">
            <a:extLst>
              <a:ext uri="{FF2B5EF4-FFF2-40B4-BE49-F238E27FC236}">
                <a16:creationId xmlns:a16="http://schemas.microsoft.com/office/drawing/2014/main" xmlns="" id="{1F59DC69-7666-4142-9D34-7C3739169750}"/>
              </a:ext>
            </a:extLst>
          </p:cNvPr>
          <p:cNvSpPr txBox="1"/>
          <p:nvPr/>
        </p:nvSpPr>
        <p:spPr>
          <a:xfrm>
            <a:off x="1308066" y="285728"/>
            <a:ext cx="2039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smtClean="0"/>
              <a:t>Daclizumab</a:t>
            </a:r>
            <a:endParaRPr lang="es-AR" sz="2800" dirty="0"/>
          </a:p>
        </p:txBody>
      </p:sp>
      <p:sp>
        <p:nvSpPr>
          <p:cNvPr id="4" name="3 Rectángulo"/>
          <p:cNvSpPr/>
          <p:nvPr/>
        </p:nvSpPr>
        <p:spPr>
          <a:xfrm>
            <a:off x="1308066" y="6286520"/>
            <a:ext cx="10287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800" smtClean="0">
                <a:hlinkClick r:id="rId3"/>
              </a:rPr>
              <a:t>http</a:t>
            </a:r>
            <a:r>
              <a:rPr lang="es-AR" sz="1800" smtClean="0">
                <a:hlinkClick r:id="rId3"/>
              </a:rPr>
              <a:t>://</a:t>
            </a:r>
            <a:r>
              <a:rPr lang="es-AR" sz="1800" smtClean="0">
                <a:hlinkClick r:id="rId3"/>
              </a:rPr>
              <a:t>www.fundacionfemeba.org.ar/farmacologia/alertas-de-seguridad-retiro-del-mercado-de-daclizumab</a:t>
            </a:r>
            <a:r>
              <a:rPr lang="es-AR" sz="1800" smtClean="0"/>
              <a:t> </a:t>
            </a:r>
            <a:endParaRPr lang="es-AR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4010C5-93A5-45A4-9AAD-4BE8F981B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92" y="2420889"/>
            <a:ext cx="10360501" cy="792088"/>
          </a:xfrm>
        </p:spPr>
        <p:txBody>
          <a:bodyPr/>
          <a:lstStyle/>
          <a:p>
            <a:pPr algn="ctr"/>
            <a:r>
              <a:rPr lang="es-AR" dirty="0">
                <a:solidFill>
                  <a:srgbClr val="FFFF00"/>
                </a:solidFill>
              </a:rPr>
              <a:t>2) Medicamentos con efectos adversos graves</a:t>
            </a:r>
          </a:p>
        </p:txBody>
      </p:sp>
    </p:spTree>
    <p:extLst>
      <p:ext uri="{BB962C8B-B14F-4D97-AF65-F5344CB8AC3E}">
        <p14:creationId xmlns:p14="http://schemas.microsoft.com/office/powerpoint/2010/main" xmlns="" val="254342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9DDF906-9486-4C7C-A76C-BC1D8C5F1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46" y="476672"/>
            <a:ext cx="1995209" cy="562075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Cisapride</a:t>
            </a:r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7DDD41B-EB84-47F8-BB8B-69EEE3BEB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044" y="580645"/>
            <a:ext cx="5774570" cy="569671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ACF48340-A752-4C55-B359-815462005F1F}"/>
              </a:ext>
            </a:extLst>
          </p:cNvPr>
          <p:cNvSpPr/>
          <p:nvPr/>
        </p:nvSpPr>
        <p:spPr>
          <a:xfrm>
            <a:off x="2494012" y="6296305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dirty="0">
                <a:hlinkClick r:id="rId3"/>
              </a:rPr>
              <a:t>http://www.medigraphic.com/pdfs/abc/bc-2001/bc014f.pdf</a:t>
            </a:r>
            <a:r>
              <a:rPr lang="es-A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97176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7E281B4-4249-4CCD-9944-82595A5C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706091"/>
          </a:xfrm>
        </p:spPr>
        <p:txBody>
          <a:bodyPr/>
          <a:lstStyle/>
          <a:p>
            <a:r>
              <a:rPr lang="es-AR" dirty="0" err="1"/>
              <a:t>Isotretinoína</a:t>
            </a:r>
            <a:endParaRPr lang="es-A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E0CED7C-E6EE-4573-9B2A-067EC14F9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844" y="1054490"/>
            <a:ext cx="10716577" cy="511256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E559BB83-26FC-41AB-80AA-33C3A63240F9}"/>
              </a:ext>
            </a:extLst>
          </p:cNvPr>
          <p:cNvSpPr/>
          <p:nvPr/>
        </p:nvSpPr>
        <p:spPr>
          <a:xfrm>
            <a:off x="1629916" y="6309320"/>
            <a:ext cx="9662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>
                <a:hlinkClick r:id="rId3"/>
              </a:rPr>
              <a:t>https://www.elconfidencial.com/alma-corazon-vida/2017-05-21/roacutan-antiacne-efectos-secundarios_1385074/</a:t>
            </a:r>
            <a:r>
              <a:rPr lang="es-AR" sz="1600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7413ED9-DAED-4C8E-A7CC-9FF66385A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852" y="5752781"/>
            <a:ext cx="1561905" cy="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505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71BE2EA-4040-4887-8A0A-17730D665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116" y="195811"/>
            <a:ext cx="5566059" cy="583264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3D65C68A-4DDD-43FA-A626-E477E8F40C31}"/>
              </a:ext>
            </a:extLst>
          </p:cNvPr>
          <p:cNvSpPr/>
          <p:nvPr/>
        </p:nvSpPr>
        <p:spPr>
          <a:xfrm>
            <a:off x="2205980" y="6165304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dirty="0">
                <a:hlinkClick r:id="rId3"/>
              </a:rPr>
              <a:t>http://www.bbc.com/mundo/noticias/2010/11/101112_acne_suicidio_men</a:t>
            </a:r>
            <a:r>
              <a:rPr lang="es-A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25471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65190" y="285728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/>
              <a:t>Ácido Valproico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772" y="1203890"/>
            <a:ext cx="6048672" cy="445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1269876" y="5949280"/>
            <a:ext cx="9243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dirty="0">
                <a:hlinkClick r:id="rId3"/>
              </a:rPr>
              <a:t>https://www.icf.uab.cat/assets/pdf/productes/bg/es/bg311.18e.pdf</a:t>
            </a:r>
            <a:r>
              <a:rPr lang="es-AR" dirty="0"/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CC8A0DB1-72FB-4691-8F4A-54C92DF0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3280" y="1203891"/>
            <a:ext cx="5565130" cy="445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6751754-DADA-49BD-9F59-AD1002D1D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85" y="259984"/>
            <a:ext cx="8120958" cy="568929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C7ED771-7544-403D-A086-EF21018BFAD6}"/>
              </a:ext>
            </a:extLst>
          </p:cNvPr>
          <p:cNvSpPr/>
          <p:nvPr/>
        </p:nvSpPr>
        <p:spPr>
          <a:xfrm>
            <a:off x="981844" y="6021288"/>
            <a:ext cx="10585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dirty="0">
                <a:hlinkClick r:id="rId3"/>
              </a:rPr>
              <a:t>https://www.redaccionmedica.com/noticia/francia-crear-un-registro-de-afectados-por-el-valproato-de-sanofi-y-estudia-indemnizaciones-95550</a:t>
            </a:r>
            <a:r>
              <a:rPr lang="es-A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89993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D182CF7-730D-48C4-9B52-4215536AB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319" y="293865"/>
            <a:ext cx="7056785" cy="594827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D44BA7C9-3E12-44C0-A497-1563DB13586F}"/>
              </a:ext>
            </a:extLst>
          </p:cNvPr>
          <p:cNvSpPr txBox="1"/>
          <p:nvPr/>
        </p:nvSpPr>
        <p:spPr>
          <a:xfrm>
            <a:off x="981844" y="40466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/>
              <a:t>Alosetron</a:t>
            </a:r>
            <a:endParaRPr lang="es-AR" sz="28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3FA59C8-4E77-4607-A6E9-65E103577EB5}"/>
              </a:ext>
            </a:extLst>
          </p:cNvPr>
          <p:cNvSpPr/>
          <p:nvPr/>
        </p:nvSpPr>
        <p:spPr>
          <a:xfrm>
            <a:off x="3380880" y="6237312"/>
            <a:ext cx="5427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hlinkClick r:id="rId3"/>
              </a:rPr>
              <a:t>http://www.sietes.org/buscar/cita/63405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16107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FD723C1-4BFF-4120-853D-5D04BC9C2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56" y="146695"/>
            <a:ext cx="8391455" cy="605438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51392F14-A361-42E9-AC97-C0154A25E28F}"/>
              </a:ext>
            </a:extLst>
          </p:cNvPr>
          <p:cNvSpPr/>
          <p:nvPr/>
        </p:nvSpPr>
        <p:spPr>
          <a:xfrm>
            <a:off x="1772400" y="6243020"/>
            <a:ext cx="9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https://www.ncbi.nlm.nih.gov/pmc/articles/PMC1124108/pdf/592.pdf</a:t>
            </a:r>
            <a:r>
              <a:rPr lang="es-AR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7CC044A-AB85-4FB6-84DD-BE41B4F43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492" y="1412776"/>
            <a:ext cx="5228571" cy="4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874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2E99FEC-C20F-40F8-9940-0E4058F98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473" y="188640"/>
            <a:ext cx="4473878" cy="612214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AB7148A-C817-4CAA-8C0B-61ACBF011C76}"/>
              </a:ext>
            </a:extLst>
          </p:cNvPr>
          <p:cNvSpPr txBox="1"/>
          <p:nvPr/>
        </p:nvSpPr>
        <p:spPr>
          <a:xfrm>
            <a:off x="1053852" y="332656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/>
              <a:t>Dipirona</a:t>
            </a:r>
            <a:endParaRPr lang="es-AR" sz="28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BDF9287-BEF5-480A-99C9-9E05C807931E}"/>
              </a:ext>
            </a:extLst>
          </p:cNvPr>
          <p:cNvSpPr/>
          <p:nvPr/>
        </p:nvSpPr>
        <p:spPr>
          <a:xfrm>
            <a:off x="2410966" y="6294511"/>
            <a:ext cx="7366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http://www.scielo.edu.uy/pdf/adp/v78n1/v78n1a07.pdf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3829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7660289-CACD-4BF4-A276-5AC75DF3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68" y="188640"/>
            <a:ext cx="6409181" cy="610327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EBD10E9-002D-43EE-959F-0FF81CA239C3}"/>
              </a:ext>
            </a:extLst>
          </p:cNvPr>
          <p:cNvSpPr/>
          <p:nvPr/>
        </p:nvSpPr>
        <p:spPr>
          <a:xfrm>
            <a:off x="1773932" y="6291912"/>
            <a:ext cx="9145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https://www.sciencedirect.com/science/article/pii/S012033471600006X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21665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E525F06-0E03-4C3B-82E3-FD9D98123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08" y="332656"/>
            <a:ext cx="6724166" cy="558997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62A2B64-71A1-4605-8FC5-4FB6BEEE7C29}"/>
              </a:ext>
            </a:extLst>
          </p:cNvPr>
          <p:cNvSpPr txBox="1"/>
          <p:nvPr/>
        </p:nvSpPr>
        <p:spPr>
          <a:xfrm>
            <a:off x="1089856" y="476672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/>
              <a:t>Amiodarona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487E3BEC-D6F3-485C-8B52-7CE9656A0699}"/>
              </a:ext>
            </a:extLst>
          </p:cNvPr>
          <p:cNvSpPr/>
          <p:nvPr/>
        </p:nvSpPr>
        <p:spPr>
          <a:xfrm>
            <a:off x="2388673" y="5954771"/>
            <a:ext cx="8663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http://www.fac.org.ar/1/revista/05v34n2/cas_clin/caclin01/diaz.pdf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650744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77C8CAB-545A-4713-B3E5-5B5A93334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988" y="332656"/>
            <a:ext cx="7776864" cy="585830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8A210A4C-3A03-47F8-A8DD-BC783C769638}"/>
              </a:ext>
            </a:extLst>
          </p:cNvPr>
          <p:cNvSpPr/>
          <p:nvPr/>
        </p:nvSpPr>
        <p:spPr>
          <a:xfrm>
            <a:off x="1413892" y="6190964"/>
            <a:ext cx="9721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https://www.revistadepatologiarespiratoria.org/descargas/pr_9-2_77-80.pdf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26513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19AFB86-E144-4835-9FD8-334ABE1AF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430" y="188641"/>
            <a:ext cx="4987221" cy="612068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51F8446-418B-495A-B094-B06F094AFA72}"/>
              </a:ext>
            </a:extLst>
          </p:cNvPr>
          <p:cNvSpPr/>
          <p:nvPr/>
        </p:nvSpPr>
        <p:spPr>
          <a:xfrm>
            <a:off x="1125860" y="6300027"/>
            <a:ext cx="10153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800" dirty="0">
                <a:hlinkClick r:id="rId3"/>
              </a:rPr>
              <a:t>https://www.prensa.com/sociedad/Ministerio-Salud-prohibe-medicamento-Unamol_0_4318818238.html</a:t>
            </a:r>
            <a:r>
              <a:rPr lang="es-A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72723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18CE6CF-02D2-436A-9BB0-F63B0F44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847" y="116632"/>
            <a:ext cx="7317130" cy="612068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46C38167-2945-4277-A7FA-D3BAE90E75FA}"/>
              </a:ext>
            </a:extLst>
          </p:cNvPr>
          <p:cNvSpPr/>
          <p:nvPr/>
        </p:nvSpPr>
        <p:spPr>
          <a:xfrm>
            <a:off x="1582874" y="6222616"/>
            <a:ext cx="9023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http://www.fac.org.ar/1/revista/12v41n1/casclin/caclin02/figueroa.pdf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55820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3AF58F3-A798-41CA-8E15-4ABA5A265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092" y="260648"/>
            <a:ext cx="7170852" cy="564438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3CAAE5C-6B8F-4D23-834D-BD9A3D68E050}"/>
              </a:ext>
            </a:extLst>
          </p:cNvPr>
          <p:cNvSpPr txBox="1"/>
          <p:nvPr/>
        </p:nvSpPr>
        <p:spPr>
          <a:xfrm>
            <a:off x="909836" y="54868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/>
              <a:t>Claritromicina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20AC0F7-FBDE-43ED-9FEC-979B84691F09}"/>
              </a:ext>
            </a:extLst>
          </p:cNvPr>
          <p:cNvSpPr/>
          <p:nvPr/>
        </p:nvSpPr>
        <p:spPr>
          <a:xfrm>
            <a:off x="2494012" y="6078487"/>
            <a:ext cx="8302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http://www.fac.org.ar/2/revista/16v45n3/clinicos/02/caccavo.pdf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0062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2ED40F8-3C07-4803-B6B3-CAE9C9A8C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335919"/>
            <a:ext cx="4392488" cy="550700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E0020C9-3880-4A77-9817-B33ABF924386}"/>
              </a:ext>
            </a:extLst>
          </p:cNvPr>
          <p:cNvSpPr/>
          <p:nvPr/>
        </p:nvSpPr>
        <p:spPr>
          <a:xfrm>
            <a:off x="568021" y="6093296"/>
            <a:ext cx="11449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hlinkClick r:id="rId3"/>
              </a:rPr>
              <a:t>https://www.navarra.es/NR/rdonlyres/C6A41120-7788-42D3-8374-38A8F2C8D727/257184/Bit_v21n1.pdf</a:t>
            </a:r>
            <a:r>
              <a:rPr lang="es-AR" sz="2000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2627B7E-F05C-4630-9C02-66EDCD119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865" y="337986"/>
            <a:ext cx="6666667" cy="5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672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A51E19D-B84A-446D-9113-7E1D1F33C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08" y="260648"/>
            <a:ext cx="5968609" cy="597666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BD124E8-41D7-4B06-83FE-3969909BED25}"/>
              </a:ext>
            </a:extLst>
          </p:cNvPr>
          <p:cNvSpPr txBox="1"/>
          <p:nvPr/>
        </p:nvSpPr>
        <p:spPr>
          <a:xfrm>
            <a:off x="981844" y="47667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/>
              <a:t>Azitromicina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DBD7BE0-8869-42D7-B310-C72D9C995105}"/>
              </a:ext>
            </a:extLst>
          </p:cNvPr>
          <p:cNvSpPr/>
          <p:nvPr/>
        </p:nvSpPr>
        <p:spPr>
          <a:xfrm>
            <a:off x="2566020" y="6237312"/>
            <a:ext cx="7366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https://www.fda.gov/Drugs/DrugSafety/ucm344253.htm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02716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15E3ABD-D689-47FC-89CE-147749978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85757"/>
            <a:ext cx="7525534" cy="602193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F3204AF3-C229-4653-B8B2-7535F3CC6D88}"/>
              </a:ext>
            </a:extLst>
          </p:cNvPr>
          <p:cNvSpPr/>
          <p:nvPr/>
        </p:nvSpPr>
        <p:spPr>
          <a:xfrm>
            <a:off x="2501325" y="6210578"/>
            <a:ext cx="7366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http://www.nejm.org/doi/pdf/10.1056/NEJMoa1003833</a:t>
            </a:r>
            <a:r>
              <a:rPr lang="es-AR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744E7E4-2868-4EAF-B5EE-4E683CEEC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00" y="3501008"/>
            <a:ext cx="8714286" cy="1914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7530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54478DB-0BAC-4096-9B0E-E9241D868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940" y="291145"/>
            <a:ext cx="8038948" cy="567574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D6C6698-314F-4F58-83FF-4D7332661D52}"/>
              </a:ext>
            </a:extLst>
          </p:cNvPr>
          <p:cNvSpPr/>
          <p:nvPr/>
        </p:nvSpPr>
        <p:spPr>
          <a:xfrm>
            <a:off x="6081042" y="2420888"/>
            <a:ext cx="375778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80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BB2C5BBF-D2D7-4FA7-8CEA-D6BD9D4CD185}"/>
              </a:ext>
            </a:extLst>
          </p:cNvPr>
          <p:cNvSpPr/>
          <p:nvPr/>
        </p:nvSpPr>
        <p:spPr>
          <a:xfrm>
            <a:off x="1701924" y="6105190"/>
            <a:ext cx="8663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https://www.icf.uab.cat/assets/pdf/productes/bg/es/bg261.13e.pdf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63964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39D2A8E-C2BD-4593-896E-C34272F4F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14" y="214290"/>
            <a:ext cx="2612238" cy="571505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Rosiglitazona</a:t>
            </a:r>
            <a:endParaRPr lang="es-A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1E57FF9-493E-4330-A2BA-9DF554FD2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982" y="270785"/>
            <a:ext cx="4589373" cy="597670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C7CF530E-81B9-4DE2-8A21-28B331C0F6A1}"/>
              </a:ext>
            </a:extLst>
          </p:cNvPr>
          <p:cNvSpPr/>
          <p:nvPr/>
        </p:nvSpPr>
        <p:spPr>
          <a:xfrm>
            <a:off x="8094676" y="6286520"/>
            <a:ext cx="3343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600" dirty="0">
                <a:hlinkClick r:id="rId3"/>
              </a:rPr>
              <a:t>http://w3.icf.uab.es/notibg/item/984</a:t>
            </a:r>
            <a:r>
              <a:rPr lang="es-AR" sz="16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6694" y="857232"/>
            <a:ext cx="4740595" cy="542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1093752" y="6357958"/>
            <a:ext cx="609282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1400" smtClean="0">
                <a:hlinkClick r:id="rId5"/>
              </a:rPr>
              <a:t>http</a:t>
            </a:r>
            <a:r>
              <a:rPr lang="es-AR" sz="1400" smtClean="0">
                <a:hlinkClick r:id="rId5"/>
              </a:rPr>
              <a:t>://</a:t>
            </a:r>
            <a:r>
              <a:rPr lang="es-AR" sz="1400" smtClean="0">
                <a:hlinkClick r:id="rId5"/>
              </a:rPr>
              <a:t>www.elmundo.es/elmundosalud/2010/02/23/corazon/1266922383.html</a:t>
            </a:r>
            <a:r>
              <a:rPr lang="es-AR" sz="1400" smtClean="0"/>
              <a:t> </a:t>
            </a:r>
            <a:endParaRPr lang="es-AR" sz="1400"/>
          </a:p>
        </p:txBody>
      </p:sp>
    </p:spTree>
    <p:extLst>
      <p:ext uri="{BB962C8B-B14F-4D97-AF65-F5344CB8AC3E}">
        <p14:creationId xmlns:p14="http://schemas.microsoft.com/office/powerpoint/2010/main" xmlns="" val="53038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5439F40-3F74-4BBA-B0BE-3EC0E79BF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636" y="357166"/>
            <a:ext cx="7590665" cy="563140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406C90AF-9A1F-4C48-8C7F-1C6B2334C43E}"/>
              </a:ext>
            </a:extLst>
          </p:cNvPr>
          <p:cNvSpPr/>
          <p:nvPr/>
        </p:nvSpPr>
        <p:spPr>
          <a:xfrm>
            <a:off x="2593950" y="6072206"/>
            <a:ext cx="7429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800" dirty="0">
                <a:hlinkClick r:id="rId3"/>
              </a:rPr>
              <a:t>http://www.anmat.gov.ar/COMUNICADOS/PROSPECTO_ROSIGLITAZONA.pdf</a:t>
            </a:r>
            <a:r>
              <a:rPr lang="es-A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88576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4082" y="285728"/>
            <a:ext cx="630706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C39D2A8E-C2BD-4593-896E-C34272F4FEB4}"/>
              </a:ext>
            </a:extLst>
          </p:cNvPr>
          <p:cNvSpPr txBox="1">
            <a:spLocks/>
          </p:cNvSpPr>
          <p:nvPr/>
        </p:nvSpPr>
        <p:spPr>
          <a:xfrm>
            <a:off x="1022314" y="214290"/>
            <a:ext cx="2612238" cy="57150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Paracetamol</a:t>
            </a:r>
            <a:endParaRPr kumimoji="0" lang="es-A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665520" y="6215082"/>
            <a:ext cx="60928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1200" smtClean="0">
                <a:hlinkClick r:id="rId3"/>
              </a:rPr>
              <a:t>http</a:t>
            </a:r>
            <a:r>
              <a:rPr lang="es-AR" sz="1200" smtClean="0">
                <a:hlinkClick r:id="rId3"/>
              </a:rPr>
              <a:t>://</a:t>
            </a:r>
            <a:r>
              <a:rPr lang="es-AR" sz="1200" smtClean="0">
                <a:hlinkClick r:id="rId3"/>
              </a:rPr>
              <a:t>www.emol.com/noticias/Nacional/2017/12/13/887141/Revelan-que-el-Paracetamol-es-uno-de-los-medicamentos-que-provoca-mas-efectos-adversos-graves-en-Chile.html</a:t>
            </a:r>
            <a:r>
              <a:rPr lang="es-AR" sz="1200" smtClean="0"/>
              <a:t> </a:t>
            </a:r>
            <a:endParaRPr lang="es-AR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2644" y="214290"/>
            <a:ext cx="5811136" cy="598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C39D2A8E-C2BD-4593-896E-C34272F4FEB4}"/>
              </a:ext>
            </a:extLst>
          </p:cNvPr>
          <p:cNvSpPr txBox="1">
            <a:spLocks/>
          </p:cNvSpPr>
          <p:nvPr/>
        </p:nvSpPr>
        <p:spPr>
          <a:xfrm>
            <a:off x="1022314" y="214290"/>
            <a:ext cx="2000264" cy="57150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Tramadol</a:t>
            </a:r>
            <a:endParaRPr kumimoji="0" lang="es-A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165454" y="6286520"/>
            <a:ext cx="661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800" smtClean="0">
                <a:hlinkClick r:id="rId3"/>
              </a:rPr>
              <a:t>https</a:t>
            </a:r>
            <a:r>
              <a:rPr lang="es-AR" sz="1800" smtClean="0">
                <a:hlinkClick r:id="rId3"/>
              </a:rPr>
              <a:t>://</a:t>
            </a:r>
            <a:r>
              <a:rPr lang="es-AR" sz="1800" smtClean="0">
                <a:hlinkClick r:id="rId3"/>
              </a:rPr>
              <a:t>www.icf.uab.cat/assets/pdf/productes/bg/es/bg273.14e.pdf</a:t>
            </a:r>
            <a:r>
              <a:rPr lang="es-AR" sz="1800" smtClean="0"/>
              <a:t> </a:t>
            </a:r>
            <a:endParaRPr lang="es-AR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CCD57FA-B664-42E9-8A6B-2F472CFB7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52" y="188640"/>
            <a:ext cx="4304808" cy="612068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3854FE8-2D9D-49EE-9373-5ADE3B5DC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356" y="980728"/>
            <a:ext cx="6252863" cy="436510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C70CFB0E-3E14-49B5-842D-84EE6EE124AE}"/>
              </a:ext>
            </a:extLst>
          </p:cNvPr>
          <p:cNvSpPr/>
          <p:nvPr/>
        </p:nvSpPr>
        <p:spPr>
          <a:xfrm>
            <a:off x="5806380" y="5415607"/>
            <a:ext cx="60928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1200" dirty="0">
                <a:hlinkClick r:id="rId4"/>
              </a:rPr>
              <a:t>https://www.0223.com.ar/nota/2006-7-5-anmat-prohibe-fabricacion-y-venta-de-droga-usada-para-el-reflujo-gastrico</a:t>
            </a:r>
            <a:r>
              <a:rPr lang="es-AR" sz="1200" dirty="0"/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3C09BDE0-A2D4-49F9-AD53-B13F13192ED9}"/>
              </a:ext>
            </a:extLst>
          </p:cNvPr>
          <p:cNvSpPr/>
          <p:nvPr/>
        </p:nvSpPr>
        <p:spPr>
          <a:xfrm>
            <a:off x="638934" y="6392361"/>
            <a:ext cx="51346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200" dirty="0">
                <a:hlinkClick r:id="rId5"/>
              </a:rPr>
              <a:t>http://www.anmat.gov.ar/webanmat/comunicados/Prensa/2000/prensa50.asp</a:t>
            </a:r>
            <a:r>
              <a:rPr lang="es-A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2954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2644" y="285728"/>
            <a:ext cx="5585400" cy="585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C39D2A8E-C2BD-4593-896E-C34272F4FEB4}"/>
              </a:ext>
            </a:extLst>
          </p:cNvPr>
          <p:cNvSpPr txBox="1">
            <a:spLocks/>
          </p:cNvSpPr>
          <p:nvPr/>
        </p:nvSpPr>
        <p:spPr>
          <a:xfrm>
            <a:off x="1022314" y="357166"/>
            <a:ext cx="2000264" cy="57150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Omeprazol</a:t>
            </a:r>
            <a:endParaRPr kumimoji="0" lang="es-A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08132" y="6215082"/>
            <a:ext cx="8715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mtClean="0">
                <a:hlinkClick r:id="rId3"/>
              </a:rPr>
              <a:t>https</a:t>
            </a:r>
            <a:r>
              <a:rPr lang="es-AR" smtClean="0">
                <a:hlinkClick r:id="rId3"/>
              </a:rPr>
              <a:t>://</a:t>
            </a:r>
            <a:r>
              <a:rPr lang="es-AR" smtClean="0">
                <a:hlinkClick r:id="rId3"/>
              </a:rPr>
              <a:t>www.icf.uab.cat/assets/pdf/productes/bg/es/bg291.16e.pdf</a:t>
            </a:r>
            <a:r>
              <a:rPr lang="es-AR" smtClean="0"/>
              <a:t> </a:t>
            </a:r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127E1D-6506-44A8-BB0B-96347C10B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940" y="2564904"/>
            <a:ext cx="9424397" cy="1223963"/>
          </a:xfrm>
        </p:spPr>
        <p:txBody>
          <a:bodyPr/>
          <a:lstStyle/>
          <a:p>
            <a:r>
              <a:rPr lang="es-AR" dirty="0">
                <a:solidFill>
                  <a:srgbClr val="FFFF00"/>
                </a:solidFill>
              </a:rPr>
              <a:t>4) Disparidad entre países en la autorización de medicamentos </a:t>
            </a:r>
          </a:p>
        </p:txBody>
      </p:sp>
    </p:spTree>
    <p:extLst>
      <p:ext uri="{BB962C8B-B14F-4D97-AF65-F5344CB8AC3E}">
        <p14:creationId xmlns:p14="http://schemas.microsoft.com/office/powerpoint/2010/main" xmlns="" val="41988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D2A04B1-5DFE-40A0-A9CD-1EF1B9300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18" y="286341"/>
            <a:ext cx="7558667" cy="587896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B770BA7-9AB9-46AB-9BCE-9836C60CA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72" y="286341"/>
            <a:ext cx="1657143" cy="36190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84F42A0-3B6D-4DE8-9FDE-07AD072EC869}"/>
              </a:ext>
            </a:extLst>
          </p:cNvPr>
          <p:cNvSpPr/>
          <p:nvPr/>
        </p:nvSpPr>
        <p:spPr>
          <a:xfrm>
            <a:off x="2133972" y="6309320"/>
            <a:ext cx="8302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800" dirty="0">
                <a:hlinkClick r:id="rId4"/>
              </a:rPr>
              <a:t>http://www.elmundo.es/grafico/salud/2017/01/16/57c9a48222601d5a698b458b.html</a:t>
            </a:r>
            <a:r>
              <a:rPr lang="es-A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80369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B1F5EA68-0623-4913-BC3F-8F5B61862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888" y="257571"/>
            <a:ext cx="9619048" cy="63428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38785FE-4150-4DE6-A647-B3007CF45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732" y="5949280"/>
            <a:ext cx="1657143" cy="361905"/>
          </a:xfrm>
          <a:prstGeom prst="rect">
            <a:avLst/>
          </a:prstGeom>
        </p:spPr>
      </p:pic>
      <p:sp>
        <p:nvSpPr>
          <p:cNvPr id="6" name="Globo: flecha hacia abajo 5">
            <a:extLst>
              <a:ext uri="{FF2B5EF4-FFF2-40B4-BE49-F238E27FC236}">
                <a16:creationId xmlns:a16="http://schemas.microsoft.com/office/drawing/2014/main" xmlns="" id="{27AAB76A-2961-4924-91C7-7232BD0B1D32}"/>
              </a:ext>
            </a:extLst>
          </p:cNvPr>
          <p:cNvSpPr/>
          <p:nvPr/>
        </p:nvSpPr>
        <p:spPr>
          <a:xfrm>
            <a:off x="7894612" y="980728"/>
            <a:ext cx="2304256" cy="136815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Retirados del mercado</a:t>
            </a:r>
          </a:p>
        </p:txBody>
      </p:sp>
      <p:sp>
        <p:nvSpPr>
          <p:cNvPr id="7" name="Globo: flecha izquierda 6">
            <a:extLst>
              <a:ext uri="{FF2B5EF4-FFF2-40B4-BE49-F238E27FC236}">
                <a16:creationId xmlns:a16="http://schemas.microsoft.com/office/drawing/2014/main" xmlns="" id="{7E1E905D-B51B-498F-ACA4-45B1B37BCC2B}"/>
              </a:ext>
            </a:extLst>
          </p:cNvPr>
          <p:cNvSpPr/>
          <p:nvPr/>
        </p:nvSpPr>
        <p:spPr>
          <a:xfrm>
            <a:off x="7750596" y="4005064"/>
            <a:ext cx="3024336" cy="1296144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Con autorización vencida</a:t>
            </a:r>
          </a:p>
        </p:txBody>
      </p:sp>
    </p:spTree>
    <p:extLst>
      <p:ext uri="{BB962C8B-B14F-4D97-AF65-F5344CB8AC3E}">
        <p14:creationId xmlns:p14="http://schemas.microsoft.com/office/powerpoint/2010/main" xmlns="" val="86184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CF7CBBC-9015-450B-9199-0AFDA174C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698" y="271857"/>
            <a:ext cx="9171428" cy="631428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7810FE2-07E1-4CED-BB77-509CCDE8D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716" y="6093296"/>
            <a:ext cx="1657143" cy="361905"/>
          </a:xfrm>
          <a:prstGeom prst="rect">
            <a:avLst/>
          </a:prstGeom>
        </p:spPr>
      </p:pic>
      <p:sp>
        <p:nvSpPr>
          <p:cNvPr id="4" name="Globo: flecha hacia abajo 3">
            <a:extLst>
              <a:ext uri="{FF2B5EF4-FFF2-40B4-BE49-F238E27FC236}">
                <a16:creationId xmlns:a16="http://schemas.microsoft.com/office/drawing/2014/main" xmlns="" id="{E471711C-8000-4FA9-BE43-AFED95A08801}"/>
              </a:ext>
            </a:extLst>
          </p:cNvPr>
          <p:cNvSpPr/>
          <p:nvPr/>
        </p:nvSpPr>
        <p:spPr>
          <a:xfrm>
            <a:off x="8565230" y="4149080"/>
            <a:ext cx="1922629" cy="108012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Autorizado</a:t>
            </a:r>
          </a:p>
        </p:txBody>
      </p:sp>
      <p:sp>
        <p:nvSpPr>
          <p:cNvPr id="5" name="Globo: flecha hacia abajo 4">
            <a:extLst>
              <a:ext uri="{FF2B5EF4-FFF2-40B4-BE49-F238E27FC236}">
                <a16:creationId xmlns:a16="http://schemas.microsoft.com/office/drawing/2014/main" xmlns="" id="{99F87D8B-A310-4D6E-9AB5-F9776E46CCBE}"/>
              </a:ext>
            </a:extLst>
          </p:cNvPr>
          <p:cNvSpPr/>
          <p:nvPr/>
        </p:nvSpPr>
        <p:spPr>
          <a:xfrm>
            <a:off x="8110636" y="1052736"/>
            <a:ext cx="2304256" cy="136815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Retirados del mercado</a:t>
            </a:r>
          </a:p>
        </p:txBody>
      </p:sp>
      <p:sp>
        <p:nvSpPr>
          <p:cNvPr id="6" name="Globo: flecha hacia abajo 5">
            <a:extLst>
              <a:ext uri="{FF2B5EF4-FFF2-40B4-BE49-F238E27FC236}">
                <a16:creationId xmlns:a16="http://schemas.microsoft.com/office/drawing/2014/main" xmlns="" id="{77E69A33-EA0C-479A-B371-6F31B52D1F5A}"/>
              </a:ext>
            </a:extLst>
          </p:cNvPr>
          <p:cNvSpPr/>
          <p:nvPr/>
        </p:nvSpPr>
        <p:spPr>
          <a:xfrm>
            <a:off x="6385852" y="2960948"/>
            <a:ext cx="2880320" cy="93610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Nunca autorizado</a:t>
            </a:r>
          </a:p>
        </p:txBody>
      </p:sp>
    </p:spTree>
    <p:extLst>
      <p:ext uri="{BB962C8B-B14F-4D97-AF65-F5344CB8AC3E}">
        <p14:creationId xmlns:p14="http://schemas.microsoft.com/office/powerpoint/2010/main" xmlns="" val="119152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8EBB84E-BAE1-448F-977E-B0FE544C6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221" y="262333"/>
            <a:ext cx="9752381" cy="633333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3805B3E-EB1E-4507-B5AF-BBA6434B7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764" y="6165304"/>
            <a:ext cx="1657143" cy="361905"/>
          </a:xfrm>
          <a:prstGeom prst="rect">
            <a:avLst/>
          </a:prstGeom>
        </p:spPr>
      </p:pic>
      <p:sp>
        <p:nvSpPr>
          <p:cNvPr id="4" name="Globo: flecha hacia abajo 3">
            <a:extLst>
              <a:ext uri="{FF2B5EF4-FFF2-40B4-BE49-F238E27FC236}">
                <a16:creationId xmlns:a16="http://schemas.microsoft.com/office/drawing/2014/main" xmlns="" id="{F0D52C2C-0C03-4A16-82A3-C5538EA91DEB}"/>
              </a:ext>
            </a:extLst>
          </p:cNvPr>
          <p:cNvSpPr/>
          <p:nvPr/>
        </p:nvSpPr>
        <p:spPr>
          <a:xfrm>
            <a:off x="7894612" y="980728"/>
            <a:ext cx="2304256" cy="136815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Retirados del mercado</a:t>
            </a:r>
          </a:p>
        </p:txBody>
      </p:sp>
      <p:sp>
        <p:nvSpPr>
          <p:cNvPr id="5" name="Globo: flecha izquierda 4">
            <a:extLst>
              <a:ext uri="{FF2B5EF4-FFF2-40B4-BE49-F238E27FC236}">
                <a16:creationId xmlns:a16="http://schemas.microsoft.com/office/drawing/2014/main" xmlns="" id="{C8338C27-7D11-438C-8385-2FD1793539FD}"/>
              </a:ext>
            </a:extLst>
          </p:cNvPr>
          <p:cNvSpPr/>
          <p:nvPr/>
        </p:nvSpPr>
        <p:spPr>
          <a:xfrm>
            <a:off x="8326660" y="3933056"/>
            <a:ext cx="3240360" cy="1296144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Con autorización vencida</a:t>
            </a:r>
          </a:p>
        </p:txBody>
      </p:sp>
      <p:sp>
        <p:nvSpPr>
          <p:cNvPr id="7" name="Globo: flecha hacia arriba 6">
            <a:extLst>
              <a:ext uri="{FF2B5EF4-FFF2-40B4-BE49-F238E27FC236}">
                <a16:creationId xmlns:a16="http://schemas.microsoft.com/office/drawing/2014/main" xmlns="" id="{A4EB276C-CD1D-40B5-9121-0BF89801BF2D}"/>
              </a:ext>
            </a:extLst>
          </p:cNvPr>
          <p:cNvSpPr/>
          <p:nvPr/>
        </p:nvSpPr>
        <p:spPr>
          <a:xfrm>
            <a:off x="6861221" y="5663182"/>
            <a:ext cx="2448272" cy="6461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Autorizado</a:t>
            </a:r>
          </a:p>
        </p:txBody>
      </p:sp>
    </p:spTree>
    <p:extLst>
      <p:ext uri="{BB962C8B-B14F-4D97-AF65-F5344CB8AC3E}">
        <p14:creationId xmlns:p14="http://schemas.microsoft.com/office/powerpoint/2010/main" xmlns="" val="321978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AD6491D-728B-413E-8883-C720D2307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650" y="271857"/>
            <a:ext cx="9409524" cy="631428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E5589BF-B962-473C-B8B3-2293984D2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740" y="6165304"/>
            <a:ext cx="1657143" cy="361905"/>
          </a:xfrm>
          <a:prstGeom prst="rect">
            <a:avLst/>
          </a:prstGeom>
        </p:spPr>
      </p:pic>
      <p:sp>
        <p:nvSpPr>
          <p:cNvPr id="4" name="Globo: flecha hacia abajo 3">
            <a:extLst>
              <a:ext uri="{FF2B5EF4-FFF2-40B4-BE49-F238E27FC236}">
                <a16:creationId xmlns:a16="http://schemas.microsoft.com/office/drawing/2014/main" xmlns="" id="{E7F2A174-F45F-4D85-A89D-079AB92D2CF0}"/>
              </a:ext>
            </a:extLst>
          </p:cNvPr>
          <p:cNvSpPr/>
          <p:nvPr/>
        </p:nvSpPr>
        <p:spPr>
          <a:xfrm>
            <a:off x="7894612" y="980728"/>
            <a:ext cx="2304256" cy="136815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Retirados del mercado</a:t>
            </a:r>
          </a:p>
        </p:txBody>
      </p:sp>
      <p:sp>
        <p:nvSpPr>
          <p:cNvPr id="5" name="Globo: flecha izquierda 4">
            <a:extLst>
              <a:ext uri="{FF2B5EF4-FFF2-40B4-BE49-F238E27FC236}">
                <a16:creationId xmlns:a16="http://schemas.microsoft.com/office/drawing/2014/main" xmlns="" id="{E7525638-CB81-46CC-B13E-82ECDA338850}"/>
              </a:ext>
            </a:extLst>
          </p:cNvPr>
          <p:cNvSpPr/>
          <p:nvPr/>
        </p:nvSpPr>
        <p:spPr>
          <a:xfrm>
            <a:off x="7462564" y="3933056"/>
            <a:ext cx="3024336" cy="129614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27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Con autorización vencida</a:t>
            </a:r>
          </a:p>
        </p:txBody>
      </p:sp>
      <p:sp>
        <p:nvSpPr>
          <p:cNvPr id="6" name="Globo: flecha hacia arriba 5">
            <a:extLst>
              <a:ext uri="{FF2B5EF4-FFF2-40B4-BE49-F238E27FC236}">
                <a16:creationId xmlns:a16="http://schemas.microsoft.com/office/drawing/2014/main" xmlns="" id="{39073532-982B-4964-84C3-6403E31ECC7E}"/>
              </a:ext>
            </a:extLst>
          </p:cNvPr>
          <p:cNvSpPr/>
          <p:nvPr/>
        </p:nvSpPr>
        <p:spPr>
          <a:xfrm>
            <a:off x="6447862" y="5687010"/>
            <a:ext cx="2448272" cy="6461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Autorizado</a:t>
            </a:r>
          </a:p>
        </p:txBody>
      </p:sp>
    </p:spTree>
    <p:extLst>
      <p:ext uri="{BB962C8B-B14F-4D97-AF65-F5344CB8AC3E}">
        <p14:creationId xmlns:p14="http://schemas.microsoft.com/office/powerpoint/2010/main" xmlns="" val="274254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1CB871E-912A-4B99-84AC-513B4FD6F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364" y="225150"/>
            <a:ext cx="9238095" cy="63238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FE9EF19-ED61-443D-9C86-F7F74C61D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724" y="6093296"/>
            <a:ext cx="1657143" cy="361905"/>
          </a:xfrm>
          <a:prstGeom prst="rect">
            <a:avLst/>
          </a:prstGeom>
        </p:spPr>
      </p:pic>
      <p:sp>
        <p:nvSpPr>
          <p:cNvPr id="4" name="Globo: flecha hacia abajo 3">
            <a:extLst>
              <a:ext uri="{FF2B5EF4-FFF2-40B4-BE49-F238E27FC236}">
                <a16:creationId xmlns:a16="http://schemas.microsoft.com/office/drawing/2014/main" xmlns="" id="{90E68938-FD7B-478D-A0FB-E6B1FF560D46}"/>
              </a:ext>
            </a:extLst>
          </p:cNvPr>
          <p:cNvSpPr/>
          <p:nvPr/>
        </p:nvSpPr>
        <p:spPr>
          <a:xfrm>
            <a:off x="8038628" y="1052736"/>
            <a:ext cx="2304256" cy="136815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Retirados del mercado</a:t>
            </a:r>
          </a:p>
        </p:txBody>
      </p:sp>
      <p:sp>
        <p:nvSpPr>
          <p:cNvPr id="5" name="Globo: flecha izquierda 4">
            <a:extLst>
              <a:ext uri="{FF2B5EF4-FFF2-40B4-BE49-F238E27FC236}">
                <a16:creationId xmlns:a16="http://schemas.microsoft.com/office/drawing/2014/main" xmlns="" id="{013F0147-02F6-46C0-B9FE-B04D72019005}"/>
              </a:ext>
            </a:extLst>
          </p:cNvPr>
          <p:cNvSpPr/>
          <p:nvPr/>
        </p:nvSpPr>
        <p:spPr>
          <a:xfrm>
            <a:off x="7678588" y="4149080"/>
            <a:ext cx="3420380" cy="86409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2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Con autorización vencida</a:t>
            </a:r>
          </a:p>
        </p:txBody>
      </p:sp>
      <p:sp>
        <p:nvSpPr>
          <p:cNvPr id="6" name="Globo: flecha hacia arriba 5">
            <a:extLst>
              <a:ext uri="{FF2B5EF4-FFF2-40B4-BE49-F238E27FC236}">
                <a16:creationId xmlns:a16="http://schemas.microsoft.com/office/drawing/2014/main" xmlns="" id="{946C4B4C-B802-409F-816C-F1314B850B70}"/>
              </a:ext>
            </a:extLst>
          </p:cNvPr>
          <p:cNvSpPr/>
          <p:nvPr/>
        </p:nvSpPr>
        <p:spPr>
          <a:xfrm>
            <a:off x="6300860" y="5628110"/>
            <a:ext cx="2448272" cy="6461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Autorizado</a:t>
            </a:r>
          </a:p>
        </p:txBody>
      </p:sp>
    </p:spTree>
    <p:extLst>
      <p:ext uri="{BB962C8B-B14F-4D97-AF65-F5344CB8AC3E}">
        <p14:creationId xmlns:p14="http://schemas.microsoft.com/office/powerpoint/2010/main" xmlns="" val="155296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CE998A6-9C37-4DD1-A8FF-6AAADCEFA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271857"/>
            <a:ext cx="9723809" cy="631428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F7AB29D-AE54-425D-A154-6ACD04F36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756" y="6165304"/>
            <a:ext cx="1657143" cy="361905"/>
          </a:xfrm>
          <a:prstGeom prst="rect">
            <a:avLst/>
          </a:prstGeom>
        </p:spPr>
      </p:pic>
      <p:sp>
        <p:nvSpPr>
          <p:cNvPr id="7" name="Globo: flecha izquierda 6">
            <a:extLst>
              <a:ext uri="{FF2B5EF4-FFF2-40B4-BE49-F238E27FC236}">
                <a16:creationId xmlns:a16="http://schemas.microsoft.com/office/drawing/2014/main" xmlns="" id="{95DDCDEE-6561-4FF0-A345-368E4039EE7F}"/>
              </a:ext>
            </a:extLst>
          </p:cNvPr>
          <p:cNvSpPr/>
          <p:nvPr/>
        </p:nvSpPr>
        <p:spPr>
          <a:xfrm>
            <a:off x="9722514" y="2261124"/>
            <a:ext cx="2466311" cy="1944216"/>
          </a:xfrm>
          <a:prstGeom prst="leftArrowCallout">
            <a:avLst>
              <a:gd name="adj1" fmla="val 19822"/>
              <a:gd name="adj2" fmla="val 25000"/>
              <a:gd name="adj3" fmla="val 25000"/>
              <a:gd name="adj4" fmla="val 663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Retirados del mercado</a:t>
            </a:r>
          </a:p>
        </p:txBody>
      </p:sp>
      <p:sp>
        <p:nvSpPr>
          <p:cNvPr id="8" name="Globo: flecha hacia arriba 7">
            <a:extLst>
              <a:ext uri="{FF2B5EF4-FFF2-40B4-BE49-F238E27FC236}">
                <a16:creationId xmlns:a16="http://schemas.microsoft.com/office/drawing/2014/main" xmlns="" id="{7423E052-FA69-431D-93C1-F14244F9F315}"/>
              </a:ext>
            </a:extLst>
          </p:cNvPr>
          <p:cNvSpPr/>
          <p:nvPr/>
        </p:nvSpPr>
        <p:spPr>
          <a:xfrm>
            <a:off x="7083222" y="4323496"/>
            <a:ext cx="1800200" cy="136815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Nunca autorizado</a:t>
            </a:r>
          </a:p>
        </p:txBody>
      </p:sp>
    </p:spTree>
    <p:extLst>
      <p:ext uri="{BB962C8B-B14F-4D97-AF65-F5344CB8AC3E}">
        <p14:creationId xmlns:p14="http://schemas.microsoft.com/office/powerpoint/2010/main" xmlns="" val="15356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3962042-89F6-45CE-B2B2-085AD194A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45" y="271857"/>
            <a:ext cx="9533333" cy="631428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5D9734C-FC6E-46DD-9249-0D4DD7594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399" y="6165304"/>
            <a:ext cx="1657143" cy="361905"/>
          </a:xfrm>
          <a:prstGeom prst="rect">
            <a:avLst/>
          </a:prstGeom>
        </p:spPr>
      </p:pic>
      <p:sp>
        <p:nvSpPr>
          <p:cNvPr id="4" name="Globo: flecha hacia abajo 3">
            <a:extLst>
              <a:ext uri="{FF2B5EF4-FFF2-40B4-BE49-F238E27FC236}">
                <a16:creationId xmlns:a16="http://schemas.microsoft.com/office/drawing/2014/main" xmlns="" id="{09A087CD-A6B3-44AA-83E8-E32BE227D6C1}"/>
              </a:ext>
            </a:extLst>
          </p:cNvPr>
          <p:cNvSpPr/>
          <p:nvPr/>
        </p:nvSpPr>
        <p:spPr>
          <a:xfrm>
            <a:off x="7894612" y="980728"/>
            <a:ext cx="2304256" cy="136815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Retirados del mercado</a:t>
            </a:r>
          </a:p>
        </p:txBody>
      </p:sp>
      <p:sp>
        <p:nvSpPr>
          <p:cNvPr id="5" name="Globo: flecha izquierda 4">
            <a:extLst>
              <a:ext uri="{FF2B5EF4-FFF2-40B4-BE49-F238E27FC236}">
                <a16:creationId xmlns:a16="http://schemas.microsoft.com/office/drawing/2014/main" xmlns="" id="{D4BBC3F6-4033-4FF5-8926-1675AE89235B}"/>
              </a:ext>
            </a:extLst>
          </p:cNvPr>
          <p:cNvSpPr/>
          <p:nvPr/>
        </p:nvSpPr>
        <p:spPr>
          <a:xfrm>
            <a:off x="8398668" y="4221088"/>
            <a:ext cx="3600400" cy="86409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38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Con autorización vencida</a:t>
            </a:r>
          </a:p>
        </p:txBody>
      </p:sp>
      <p:sp>
        <p:nvSpPr>
          <p:cNvPr id="6" name="Globo: flecha hacia arriba 5">
            <a:extLst>
              <a:ext uri="{FF2B5EF4-FFF2-40B4-BE49-F238E27FC236}">
                <a16:creationId xmlns:a16="http://schemas.microsoft.com/office/drawing/2014/main" xmlns="" id="{688AAB1F-3ED2-495C-ADF8-31DE77CF5B0D}"/>
              </a:ext>
            </a:extLst>
          </p:cNvPr>
          <p:cNvSpPr/>
          <p:nvPr/>
        </p:nvSpPr>
        <p:spPr>
          <a:xfrm>
            <a:off x="6382444" y="5842235"/>
            <a:ext cx="2448272" cy="6461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Autorizado</a:t>
            </a:r>
          </a:p>
        </p:txBody>
      </p:sp>
    </p:spTree>
    <p:extLst>
      <p:ext uri="{BB962C8B-B14F-4D97-AF65-F5344CB8AC3E}">
        <p14:creationId xmlns:p14="http://schemas.microsoft.com/office/powerpoint/2010/main" xmlns="" val="198885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DA7A686-60D5-4C52-BF90-F4E8373F0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752" y="142852"/>
            <a:ext cx="3661083" cy="652459"/>
          </a:xfrm>
        </p:spPr>
        <p:txBody>
          <a:bodyPr/>
          <a:lstStyle/>
          <a:p>
            <a:r>
              <a:rPr lang="es-AR" dirty="0" err="1"/>
              <a:t>Sibutramina</a:t>
            </a:r>
            <a:endParaRPr lang="es-A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8264" y="785794"/>
            <a:ext cx="5843584" cy="536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1951008" y="6286520"/>
            <a:ext cx="73326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>
                <a:hlinkClick r:id="rId3"/>
              </a:rPr>
              <a:t>http://www.nejm.org/doi/pdf/10.1056/NEJMoa1003114</a:t>
            </a:r>
            <a:r>
              <a:rPr lang="es-AR"/>
              <a:t>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2446" y="3500438"/>
            <a:ext cx="7799388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4436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E808D0C-6C99-45EF-BA33-BB1855D37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55" y="276619"/>
            <a:ext cx="9285714" cy="630476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F1C1AC3-5F2C-439B-9749-1A75C0F70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732" y="6165304"/>
            <a:ext cx="1657143" cy="361905"/>
          </a:xfrm>
          <a:prstGeom prst="rect">
            <a:avLst/>
          </a:prstGeom>
        </p:spPr>
      </p:pic>
      <p:sp>
        <p:nvSpPr>
          <p:cNvPr id="4" name="Globo: flecha hacia abajo 3">
            <a:extLst>
              <a:ext uri="{FF2B5EF4-FFF2-40B4-BE49-F238E27FC236}">
                <a16:creationId xmlns:a16="http://schemas.microsoft.com/office/drawing/2014/main" xmlns="" id="{3F7C2AF2-6DC5-46C7-B33C-57B286EBB1B4}"/>
              </a:ext>
            </a:extLst>
          </p:cNvPr>
          <p:cNvSpPr/>
          <p:nvPr/>
        </p:nvSpPr>
        <p:spPr>
          <a:xfrm>
            <a:off x="7894612" y="980728"/>
            <a:ext cx="2304256" cy="136815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Retirados del mercado</a:t>
            </a:r>
          </a:p>
        </p:txBody>
      </p:sp>
      <p:sp>
        <p:nvSpPr>
          <p:cNvPr id="5" name="Globo: flecha izquierda 4">
            <a:extLst>
              <a:ext uri="{FF2B5EF4-FFF2-40B4-BE49-F238E27FC236}">
                <a16:creationId xmlns:a16="http://schemas.microsoft.com/office/drawing/2014/main" xmlns="" id="{5F2626BF-71FF-454E-BA12-6EC13DAD6C0C}"/>
              </a:ext>
            </a:extLst>
          </p:cNvPr>
          <p:cNvSpPr/>
          <p:nvPr/>
        </p:nvSpPr>
        <p:spPr>
          <a:xfrm>
            <a:off x="8110636" y="4005064"/>
            <a:ext cx="3096344" cy="1296144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Con autorización vencida</a:t>
            </a:r>
          </a:p>
        </p:txBody>
      </p:sp>
      <p:sp>
        <p:nvSpPr>
          <p:cNvPr id="6" name="Globo: flecha hacia arriba 5">
            <a:extLst>
              <a:ext uri="{FF2B5EF4-FFF2-40B4-BE49-F238E27FC236}">
                <a16:creationId xmlns:a16="http://schemas.microsoft.com/office/drawing/2014/main" xmlns="" id="{6E326447-54CB-468C-9465-23E2931D4F3C}"/>
              </a:ext>
            </a:extLst>
          </p:cNvPr>
          <p:cNvSpPr/>
          <p:nvPr/>
        </p:nvSpPr>
        <p:spPr>
          <a:xfrm>
            <a:off x="6421066" y="5664163"/>
            <a:ext cx="2448272" cy="6461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Autorizado</a:t>
            </a:r>
          </a:p>
        </p:txBody>
      </p:sp>
    </p:spTree>
    <p:extLst>
      <p:ext uri="{BB962C8B-B14F-4D97-AF65-F5344CB8AC3E}">
        <p14:creationId xmlns:p14="http://schemas.microsoft.com/office/powerpoint/2010/main" xmlns="" val="240889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8BA150C-ED70-43E6-AFBC-FAF10052D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793" y="262333"/>
            <a:ext cx="9695238" cy="633333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519823D-330B-476E-8F9A-4F1622A15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748" y="6165304"/>
            <a:ext cx="1657143" cy="361905"/>
          </a:xfrm>
          <a:prstGeom prst="rect">
            <a:avLst/>
          </a:prstGeom>
        </p:spPr>
      </p:pic>
      <p:sp>
        <p:nvSpPr>
          <p:cNvPr id="5" name="Globo: flecha izquierda 4">
            <a:extLst>
              <a:ext uri="{FF2B5EF4-FFF2-40B4-BE49-F238E27FC236}">
                <a16:creationId xmlns:a16="http://schemas.microsoft.com/office/drawing/2014/main" xmlns="" id="{F4934055-5A24-4530-B18F-C4C3861451B5}"/>
              </a:ext>
            </a:extLst>
          </p:cNvPr>
          <p:cNvSpPr/>
          <p:nvPr/>
        </p:nvSpPr>
        <p:spPr>
          <a:xfrm>
            <a:off x="7894613" y="2132856"/>
            <a:ext cx="2736304" cy="93610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Retirado del mercado</a:t>
            </a:r>
          </a:p>
        </p:txBody>
      </p:sp>
      <p:sp>
        <p:nvSpPr>
          <p:cNvPr id="6" name="Globo: flecha izquierda 5">
            <a:extLst>
              <a:ext uri="{FF2B5EF4-FFF2-40B4-BE49-F238E27FC236}">
                <a16:creationId xmlns:a16="http://schemas.microsoft.com/office/drawing/2014/main" xmlns="" id="{84D7372B-655E-40BD-AEE5-8889C51E58E4}"/>
              </a:ext>
            </a:extLst>
          </p:cNvPr>
          <p:cNvSpPr/>
          <p:nvPr/>
        </p:nvSpPr>
        <p:spPr>
          <a:xfrm>
            <a:off x="7894613" y="4149080"/>
            <a:ext cx="4032447" cy="936104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Con autorización vencida</a:t>
            </a:r>
          </a:p>
        </p:txBody>
      </p:sp>
      <p:sp>
        <p:nvSpPr>
          <p:cNvPr id="7" name="Globo: flecha hacia arriba 6">
            <a:extLst>
              <a:ext uri="{FF2B5EF4-FFF2-40B4-BE49-F238E27FC236}">
                <a16:creationId xmlns:a16="http://schemas.microsoft.com/office/drawing/2014/main" xmlns="" id="{50D0DB05-3DA1-4F2D-9216-5B9CEF84ECEC}"/>
              </a:ext>
            </a:extLst>
          </p:cNvPr>
          <p:cNvSpPr/>
          <p:nvPr/>
        </p:nvSpPr>
        <p:spPr>
          <a:xfrm>
            <a:off x="6382444" y="6023187"/>
            <a:ext cx="2448272" cy="6461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Autorizado</a:t>
            </a:r>
          </a:p>
        </p:txBody>
      </p:sp>
    </p:spTree>
    <p:extLst>
      <p:ext uri="{BB962C8B-B14F-4D97-AF65-F5344CB8AC3E}">
        <p14:creationId xmlns:p14="http://schemas.microsoft.com/office/powerpoint/2010/main" xmlns="" val="47508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798BC40-E7E9-43E4-8B99-4F0286DBF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936" y="252809"/>
            <a:ext cx="9580952" cy="635238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EF3E428-05C2-46C8-95CB-36439778B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748" y="6165304"/>
            <a:ext cx="1657143" cy="361905"/>
          </a:xfrm>
          <a:prstGeom prst="rect">
            <a:avLst/>
          </a:prstGeom>
        </p:spPr>
      </p:pic>
      <p:sp>
        <p:nvSpPr>
          <p:cNvPr id="4" name="Globo: flecha hacia abajo 3">
            <a:extLst>
              <a:ext uri="{FF2B5EF4-FFF2-40B4-BE49-F238E27FC236}">
                <a16:creationId xmlns:a16="http://schemas.microsoft.com/office/drawing/2014/main" xmlns="" id="{4D5640F8-C893-4D1B-8173-95FDC372FDB0}"/>
              </a:ext>
            </a:extLst>
          </p:cNvPr>
          <p:cNvSpPr/>
          <p:nvPr/>
        </p:nvSpPr>
        <p:spPr>
          <a:xfrm>
            <a:off x="7894612" y="980728"/>
            <a:ext cx="2304256" cy="136815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Retirados del mercado</a:t>
            </a:r>
          </a:p>
        </p:txBody>
      </p:sp>
      <p:sp>
        <p:nvSpPr>
          <p:cNvPr id="5" name="Globo: flecha izquierda 4">
            <a:extLst>
              <a:ext uri="{FF2B5EF4-FFF2-40B4-BE49-F238E27FC236}">
                <a16:creationId xmlns:a16="http://schemas.microsoft.com/office/drawing/2014/main" xmlns="" id="{F20130D3-76FA-415A-82B7-AF3D17F25F47}"/>
              </a:ext>
            </a:extLst>
          </p:cNvPr>
          <p:cNvSpPr/>
          <p:nvPr/>
        </p:nvSpPr>
        <p:spPr>
          <a:xfrm>
            <a:off x="9190756" y="4005064"/>
            <a:ext cx="2880320" cy="129614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96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Con autorización vencida</a:t>
            </a:r>
          </a:p>
        </p:txBody>
      </p:sp>
      <p:sp>
        <p:nvSpPr>
          <p:cNvPr id="6" name="Globo: flecha hacia arriba 5">
            <a:extLst>
              <a:ext uri="{FF2B5EF4-FFF2-40B4-BE49-F238E27FC236}">
                <a16:creationId xmlns:a16="http://schemas.microsoft.com/office/drawing/2014/main" xmlns="" id="{E9D1E6DC-5C2E-411E-862E-2643E733F3D1}"/>
              </a:ext>
            </a:extLst>
          </p:cNvPr>
          <p:cNvSpPr/>
          <p:nvPr/>
        </p:nvSpPr>
        <p:spPr>
          <a:xfrm>
            <a:off x="5878388" y="5676068"/>
            <a:ext cx="2448272" cy="6461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/>
              <a:t>Autorizado</a:t>
            </a:r>
          </a:p>
        </p:txBody>
      </p:sp>
    </p:spTree>
    <p:extLst>
      <p:ext uri="{BB962C8B-B14F-4D97-AF65-F5344CB8AC3E}">
        <p14:creationId xmlns:p14="http://schemas.microsoft.com/office/powerpoint/2010/main" xmlns="" val="942677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1B08ED5-A68D-431B-8CC3-5A3C44AE9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936" y="188640"/>
            <a:ext cx="7942956" cy="597816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2A6FD57-FACC-4562-AEE9-9C32159FB5FD}"/>
              </a:ext>
            </a:extLst>
          </p:cNvPr>
          <p:cNvSpPr/>
          <p:nvPr/>
        </p:nvSpPr>
        <p:spPr>
          <a:xfrm>
            <a:off x="2782044" y="6275660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800" dirty="0">
                <a:hlinkClick r:id="rId3"/>
              </a:rPr>
              <a:t>http://www.elmundo.es/salud/2017/01/16/57cd7ced22601d51538b45ac.html</a:t>
            </a:r>
            <a:r>
              <a:rPr lang="es-A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40780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8F374C8-CA31-47CF-A758-6B7F48AB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68" y="2852936"/>
            <a:ext cx="10360501" cy="657050"/>
          </a:xfrm>
        </p:spPr>
        <p:txBody>
          <a:bodyPr/>
          <a:lstStyle/>
          <a:p>
            <a:pPr algn="ctr"/>
            <a:r>
              <a:rPr lang="es-AR" dirty="0">
                <a:solidFill>
                  <a:srgbClr val="FFFF00"/>
                </a:solidFill>
              </a:rPr>
              <a:t>5) Demandas a empresas farmacéuticas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38A71CF-BD9C-4608-A06A-B52DC9FB0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011" y="216494"/>
            <a:ext cx="1765450" cy="107188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97C34A9-231E-42F2-839C-356996D98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160" y="5781468"/>
            <a:ext cx="2409524" cy="7333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E749F24-F3A0-4277-B9A5-19CC3CED5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882" y="1713449"/>
            <a:ext cx="1767395" cy="95514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9114C35-5CC9-45A6-91ED-9A5F9ED7C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24" y="2991014"/>
            <a:ext cx="1704762" cy="6476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26498B5-BFFA-42CC-A08B-17E89F21F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277" y="4076340"/>
            <a:ext cx="2828571" cy="10476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48F4E25-355A-4B17-823D-CE578F884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533" y="3805258"/>
            <a:ext cx="1836606" cy="17627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0C07597-1AA2-43A3-B905-FA97ED0F4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6696" y="1431574"/>
            <a:ext cx="1942857" cy="100952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9EA95B0-92E2-4449-9A04-67F1E75BC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5515" y="1607609"/>
            <a:ext cx="2761905" cy="101904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E770D882-B5ED-41A4-A22A-D235F035AF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3922" y="2117133"/>
            <a:ext cx="1642349" cy="17694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A6F79DE-0F5F-4707-A11D-A91FD06B71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2324" y="5690313"/>
            <a:ext cx="3003024" cy="80850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4AD568C-4B96-41CC-A982-1BA66F9927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67272" y="568240"/>
            <a:ext cx="2457143" cy="73333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A87892AE-0360-4CAA-AA40-5A6633AF69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9009" y="4578231"/>
            <a:ext cx="3095238" cy="92381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1044317D-EBF5-485F-8405-047F397A8A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05697" y="394214"/>
            <a:ext cx="3266667" cy="77142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6F913E58-C8BB-4FD3-A206-4C2129EE11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68534" y="5426426"/>
            <a:ext cx="1657143" cy="116130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807A3211-D0BF-43DF-BAD2-D0B43278DD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7684" y="263173"/>
            <a:ext cx="1999873" cy="10835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A2059D5E-E3FA-44CA-945C-8993782069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5515" y="3463684"/>
            <a:ext cx="2641096" cy="90827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BDFE5C2E-8CF0-4019-94A6-D10EC71A00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36974" y="4174994"/>
            <a:ext cx="2104115" cy="104761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80217C55-6538-4402-883D-80FEEA6A1F3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2591" y="5690313"/>
            <a:ext cx="2447619" cy="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0376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C04531B-1E25-41F4-9703-21A3C361D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159023"/>
            <a:ext cx="4837521" cy="604867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C1D13F1-64E9-4DE5-A917-9177AB389C7F}"/>
              </a:ext>
            </a:extLst>
          </p:cNvPr>
          <p:cNvSpPr/>
          <p:nvPr/>
        </p:nvSpPr>
        <p:spPr>
          <a:xfrm>
            <a:off x="304260" y="6207695"/>
            <a:ext cx="53285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200" dirty="0">
                <a:hlinkClick r:id="rId3"/>
              </a:rPr>
              <a:t>http://www.elmundo.es/elmundosalud/2007/05/30/medicina/1180522296.html</a:t>
            </a:r>
            <a:r>
              <a:rPr lang="es-AR" sz="1200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3E6D86E-8E75-475B-B34C-189B5190A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480" y="1412776"/>
            <a:ext cx="6447791" cy="463934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C82F2F15-1387-42B8-A759-6B250B2F3336}"/>
              </a:ext>
            </a:extLst>
          </p:cNvPr>
          <p:cNvSpPr/>
          <p:nvPr/>
        </p:nvSpPr>
        <p:spPr>
          <a:xfrm>
            <a:off x="6454452" y="6207695"/>
            <a:ext cx="49325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200" dirty="0">
                <a:hlinkClick r:id="rId5"/>
              </a:rPr>
              <a:t>https://elpais.com/diario/2009/04/19/domingo/1240113154_850215.html</a:t>
            </a:r>
            <a:r>
              <a:rPr lang="es-AR" sz="1200" dirty="0"/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F7DB47E-63B3-438E-B11F-1220A7269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2604" y="159023"/>
            <a:ext cx="1765450" cy="107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689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AD13DFF-4A08-44C4-BBB1-701DFEAB3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80" y="116632"/>
            <a:ext cx="8145509" cy="602128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9C7C98A-0F70-458C-994C-0105881B14E5}"/>
              </a:ext>
            </a:extLst>
          </p:cNvPr>
          <p:cNvSpPr/>
          <p:nvPr/>
        </p:nvSpPr>
        <p:spPr>
          <a:xfrm>
            <a:off x="1767196" y="6170065"/>
            <a:ext cx="9023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https://www.20minutos.es/noticia/461711/0/nigeria/pfizer/demanda/</a:t>
            </a:r>
            <a:r>
              <a:rPr lang="es-AR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FA626FF-6E71-431C-AE7B-4A3FE413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56" y="132626"/>
            <a:ext cx="1765450" cy="107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628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31E4433-DE60-42B4-8F59-733ACD5C6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46" y="1289231"/>
            <a:ext cx="4639833" cy="483727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08DD285F-0E1B-46A6-88E8-0EBA78AA8FC8}"/>
              </a:ext>
            </a:extLst>
          </p:cNvPr>
          <p:cNvSpPr/>
          <p:nvPr/>
        </p:nvSpPr>
        <p:spPr>
          <a:xfrm>
            <a:off x="416527" y="6280055"/>
            <a:ext cx="60486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100" dirty="0">
                <a:hlinkClick r:id="rId3"/>
              </a:rPr>
              <a:t>https://www.elespectador.com/noticias/actualidad/vivir/glaxo-y-el-fraude-de-historia-articulo-356988</a:t>
            </a:r>
            <a:r>
              <a:rPr lang="es-AR" sz="1100" dirty="0"/>
              <a:t> 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2EB9FD3C-A312-458F-A4EF-119B9F5E6AF3}"/>
              </a:ext>
            </a:extLst>
          </p:cNvPr>
          <p:cNvCxnSpPr/>
          <p:nvPr/>
        </p:nvCxnSpPr>
        <p:spPr>
          <a:xfrm>
            <a:off x="2205980" y="5013176"/>
            <a:ext cx="324036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95611EFF-4A0F-4F61-B6E6-BB55F519C882}"/>
              </a:ext>
            </a:extLst>
          </p:cNvPr>
          <p:cNvCxnSpPr/>
          <p:nvPr/>
        </p:nvCxnSpPr>
        <p:spPr>
          <a:xfrm>
            <a:off x="2109167" y="5229200"/>
            <a:ext cx="9361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0085AA5-712D-4563-B76C-94FEE1F10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654" y="106990"/>
            <a:ext cx="5291711" cy="604867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9748C898-38F9-466F-B4E2-174B46F8A2AD}"/>
              </a:ext>
            </a:extLst>
          </p:cNvPr>
          <p:cNvSpPr/>
          <p:nvPr/>
        </p:nvSpPr>
        <p:spPr>
          <a:xfrm>
            <a:off x="6722534" y="6264666"/>
            <a:ext cx="52205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200" dirty="0">
                <a:hlinkClick r:id="rId5"/>
              </a:rPr>
              <a:t>http://www.elmundo.es/elmundosalud/2004/06/03/industria/1086263751.html</a:t>
            </a:r>
            <a:r>
              <a:rPr lang="es-AR" sz="1200" dirty="0"/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7399602-35F2-47DD-A19D-7127039A1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946" y="106990"/>
            <a:ext cx="2761905" cy="1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409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BBEA759-ACB3-4DEB-8DE8-F1F4AB781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172" y="169964"/>
            <a:ext cx="5832903" cy="565309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8A751AD-ECD9-4428-ACBF-F35E4D393352}"/>
              </a:ext>
            </a:extLst>
          </p:cNvPr>
          <p:cNvSpPr/>
          <p:nvPr/>
        </p:nvSpPr>
        <p:spPr>
          <a:xfrm>
            <a:off x="1557908" y="5877272"/>
            <a:ext cx="10179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800" dirty="0">
                <a:hlinkClick r:id="rId3"/>
              </a:rPr>
              <a:t>http://www.arsenalterapeutico.com/2017/04/29/eeuu-glaxosmithkline-condenada-por-un-suicido-por-su-medicamento-antidepresivo-paxil/</a:t>
            </a:r>
            <a:r>
              <a:rPr lang="es-AR" sz="1800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100AAAA-D249-46D0-8415-A73EA2063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77" y="183868"/>
            <a:ext cx="2761905" cy="1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7000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3E19A22-1543-4995-B6DE-3AA5C3BF2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172" y="247373"/>
            <a:ext cx="7564073" cy="599882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FE3B668-CDF9-4FF9-898F-76A63C29E746}"/>
              </a:ext>
            </a:extLst>
          </p:cNvPr>
          <p:cNvSpPr/>
          <p:nvPr/>
        </p:nvSpPr>
        <p:spPr>
          <a:xfrm>
            <a:off x="1341884" y="6309320"/>
            <a:ext cx="106571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>
                <a:hlinkClick r:id="rId3"/>
              </a:rPr>
              <a:t>https://www.justice.gov/espanol/pr/glaxosmithkline-se-declarar-culpable-y-pagar-750-millones-de-d-lares-en-resoluci-n-de</a:t>
            </a:r>
            <a:r>
              <a:rPr lang="es-AR" sz="1600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4FEEDB9-4F97-46C2-AD1C-6EEB6009B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844" y="252494"/>
            <a:ext cx="2761905" cy="1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141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8330" y="357166"/>
            <a:ext cx="5214974" cy="559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236496" y="6143644"/>
            <a:ext cx="11430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>
                <a:hlinkClick r:id="rId3"/>
              </a:rPr>
              <a:t>http://www.anmat.gov.ar/Comunicados/Sibutramina_suspension_sector_regulado.pdf</a:t>
            </a:r>
            <a:r>
              <a:rPr lang="es-AR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A35516B-D8B0-475E-85A1-A4F574C4B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156" y="332656"/>
            <a:ext cx="7733072" cy="580905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FF86ACB7-DA1C-413E-A695-8B97EDD57960}"/>
              </a:ext>
            </a:extLst>
          </p:cNvPr>
          <p:cNvSpPr/>
          <p:nvPr/>
        </p:nvSpPr>
        <p:spPr>
          <a:xfrm>
            <a:off x="1428000" y="6217567"/>
            <a:ext cx="10009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400" dirty="0">
                <a:hlinkClick r:id="rId3"/>
              </a:rPr>
              <a:t>https://www.nacion.com/economia/glaxosmithkline-paga-70-millones-para-cerrar-demanda/P45O6MQTWFC2BIUJ43BGOSNVG4/story/</a:t>
            </a:r>
            <a:r>
              <a:rPr lang="es-AR" sz="1400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E743CEA-8939-4372-B7B8-75A5A8ED4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36" y="332656"/>
            <a:ext cx="2761905" cy="1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76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E0B1E9B-3768-4986-AD6D-1BE4CBD24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92" y="1346340"/>
            <a:ext cx="9361040" cy="459591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83BE786-7465-4F8B-9431-3DC011B08FBD}"/>
              </a:ext>
            </a:extLst>
          </p:cNvPr>
          <p:cNvSpPr/>
          <p:nvPr/>
        </p:nvSpPr>
        <p:spPr>
          <a:xfrm>
            <a:off x="3142084" y="5949280"/>
            <a:ext cx="60928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1200" dirty="0">
                <a:hlinkClick r:id="rId3"/>
              </a:rPr>
              <a:t>http://www.info-farmacia.com/actualidad/desarrollo-y-conciencia-social/el-gobierno-britanico-demanda-a-glaxosmithkline-por-retrasar-las-versiones-genericas-de-su-antidepresivo-seroxat</a:t>
            </a:r>
            <a:r>
              <a:rPr lang="es-AR" sz="1200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DB97329-1534-4C75-A253-32039E756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946" y="106990"/>
            <a:ext cx="2761905" cy="1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316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F0025B9-C6B0-42A0-9088-E3E098B56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116" y="198462"/>
            <a:ext cx="7200801" cy="580885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BE5F6ECA-AEAC-4CCE-8A9D-AC12CCB1EA6F}"/>
              </a:ext>
            </a:extLst>
          </p:cNvPr>
          <p:cNvSpPr/>
          <p:nvPr/>
        </p:nvSpPr>
        <p:spPr>
          <a:xfrm>
            <a:off x="2494012" y="6170609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200" dirty="0">
                <a:hlinkClick r:id="rId3"/>
              </a:rPr>
              <a:t>https://www.cilfa.org.ar/index.php?modulo=index&amp;accion=sitio_articulos&amp;modulo2=articulos&amp;accion2=sitio_ver&amp;idarticulos=156032&amp;idcategoria1=19&amp;idcategoria2=141&amp;idcategoria3=97901&amp;idcategoria4=156031#sitio_top</a:t>
            </a:r>
            <a:r>
              <a:rPr lang="es-AR" sz="1200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6D27F0E-17CE-4B91-8E64-7F0CAB31F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532" y="332656"/>
            <a:ext cx="1999873" cy="10835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88E1D5A-60A8-4365-8E69-0B794CC8F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81" y="1579492"/>
            <a:ext cx="3003024" cy="8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653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A4BBE4B-5B6D-4800-83E5-CE8CFBB05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08" y="1052736"/>
            <a:ext cx="5139807" cy="494116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862ABC3-144A-4150-A1E5-661476F2EBD3}"/>
              </a:ext>
            </a:extLst>
          </p:cNvPr>
          <p:cNvSpPr/>
          <p:nvPr/>
        </p:nvSpPr>
        <p:spPr>
          <a:xfrm>
            <a:off x="685980" y="6211644"/>
            <a:ext cx="5638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200" dirty="0">
                <a:hlinkClick r:id="rId3"/>
              </a:rPr>
              <a:t>http://www.lanacion.com.py/2016/12/13/victimas-antiepileptico-depakine-demandan-sanofi/</a:t>
            </a:r>
            <a:r>
              <a:rPr lang="es-AR" sz="1200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4CE1CBF-1D0C-46B8-B538-ACEB86153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029" y="736753"/>
            <a:ext cx="5517527" cy="52292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8AA642A4-0D4B-4381-87FA-C91F2B315FEC}"/>
              </a:ext>
            </a:extLst>
          </p:cNvPr>
          <p:cNvSpPr/>
          <p:nvPr/>
        </p:nvSpPr>
        <p:spPr>
          <a:xfrm>
            <a:off x="6623808" y="6165304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200" dirty="0">
                <a:hlinkClick r:id="rId5"/>
              </a:rPr>
              <a:t>http://www.arsenalterapeutico.com/2017/12/23/eeuu-la-farmaceutica-sanofi-condenada-por-las-malformaciones-que-causa-su-farmaco-depakine/</a:t>
            </a:r>
            <a:r>
              <a:rPr lang="es-AR" sz="1200" dirty="0"/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69B203D-C365-4E1B-83B3-4113267E4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77" y="69463"/>
            <a:ext cx="3003024" cy="8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035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B533E2A5-86F3-42E5-A544-F1D58CBF4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256" y="188640"/>
            <a:ext cx="6231743" cy="58306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AE63A93-61F2-4635-8119-3F0DE930ED1C}"/>
              </a:ext>
            </a:extLst>
          </p:cNvPr>
          <p:cNvSpPr/>
          <p:nvPr/>
        </p:nvSpPr>
        <p:spPr>
          <a:xfrm>
            <a:off x="1197868" y="6019293"/>
            <a:ext cx="9721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dirty="0">
                <a:hlinkClick r:id="rId3"/>
              </a:rPr>
              <a:t>http://www.pharmabaires.com/index.php/204-sanofi-condenado-a-pagar-una-multa-de-40-millones-de-euros-en-francia</a:t>
            </a:r>
            <a:r>
              <a:rPr lang="es-A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0658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89D4556-2E98-4A38-9E2A-D8CD4F89B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132" y="620688"/>
            <a:ext cx="8124366" cy="518457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5C5F493-5418-4DAA-B908-F3D5486726AE}"/>
              </a:ext>
            </a:extLst>
          </p:cNvPr>
          <p:cNvSpPr/>
          <p:nvPr/>
        </p:nvSpPr>
        <p:spPr>
          <a:xfrm>
            <a:off x="1485900" y="6006479"/>
            <a:ext cx="10081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https://elpais.com/sociedad/2012/12/06/actualidad/1354791317_936251.html</a:t>
            </a:r>
            <a:r>
              <a:rPr lang="es-AR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2632B2A-EF8E-4907-92F6-1C701396D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64" y="620688"/>
            <a:ext cx="3095238" cy="9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903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EF36158-EAEA-4B9D-A434-876BEC448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8" y="1149102"/>
            <a:ext cx="4494223" cy="465399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FA12218D-59DE-4997-BE83-7A2B6D2D7A07}"/>
              </a:ext>
            </a:extLst>
          </p:cNvPr>
          <p:cNvSpPr/>
          <p:nvPr/>
        </p:nvSpPr>
        <p:spPr>
          <a:xfrm>
            <a:off x="920480" y="5885496"/>
            <a:ext cx="51422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400" dirty="0">
                <a:hlinkClick r:id="rId3"/>
              </a:rPr>
              <a:t>http://www.pmfarma.es/noticias/12946-astrazeneca-pagara-685-millones-de-dolares-en-los-eeuu-por-un-mal-marketing-de-seroquel.html</a:t>
            </a:r>
            <a:r>
              <a:rPr lang="es-AR" sz="1400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10501E6-ABFC-4E7A-9593-5F40AAB87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382" y="1054179"/>
            <a:ext cx="5838243" cy="370461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8E1D976-D448-43E8-8F04-D0FDB63ED664}"/>
              </a:ext>
            </a:extLst>
          </p:cNvPr>
          <p:cNvSpPr/>
          <p:nvPr/>
        </p:nvSpPr>
        <p:spPr>
          <a:xfrm>
            <a:off x="6117421" y="4941168"/>
            <a:ext cx="5936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>
                <a:hlinkClick r:id="rId5"/>
              </a:rPr>
              <a:t>http://www.pmfarma.es/noticias/11898-astrazeneca-resuelve-200-demandas-de-seroquel-por-un-total-de-2-millones-de-dolares.html</a:t>
            </a:r>
            <a:r>
              <a:rPr lang="es-AR" sz="1600" dirty="0"/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6884B6A-980A-4455-97BD-C866E641A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783" y="131093"/>
            <a:ext cx="3095238" cy="9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814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89C76BF-0392-4422-81EB-C9205222D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140" y="188640"/>
            <a:ext cx="7276803" cy="567548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1FB466D-88AC-4E5B-8A8F-46282A93C746}"/>
              </a:ext>
            </a:extLst>
          </p:cNvPr>
          <p:cNvSpPr/>
          <p:nvPr/>
        </p:nvSpPr>
        <p:spPr>
          <a:xfrm>
            <a:off x="1485900" y="5949280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https://elpais.com/diario/2005/08/21/sociedad/1124575204_850215.html</a:t>
            </a:r>
            <a:r>
              <a:rPr lang="es-AR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A4DA512-3516-400B-B01A-7B788E595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36" y="214642"/>
            <a:ext cx="2641096" cy="90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142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4DE920A-2C0D-4FDE-A5CE-1437D394B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711" y="1268935"/>
            <a:ext cx="4968553" cy="446442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4DEAE613-2B9D-4BC8-96DD-16B8ED10E6E5}"/>
              </a:ext>
            </a:extLst>
          </p:cNvPr>
          <p:cNvSpPr/>
          <p:nvPr/>
        </p:nvSpPr>
        <p:spPr>
          <a:xfrm>
            <a:off x="1341884" y="5842265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400" dirty="0">
                <a:hlinkClick r:id="rId3"/>
              </a:rPr>
              <a:t>https://www.cronista.com/impresageneral/Merck-pierde-otra-demanda-por-el-caso-Vioxx-20060412-0026.html</a:t>
            </a:r>
            <a:r>
              <a:rPr lang="es-AR" sz="1400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33875FA-AB23-49D2-B26F-8DFFF0EED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476" y="198691"/>
            <a:ext cx="4353892" cy="582849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3A3D49F-6135-4B7D-8133-8BA54BA1B8A2}"/>
              </a:ext>
            </a:extLst>
          </p:cNvPr>
          <p:cNvSpPr/>
          <p:nvPr/>
        </p:nvSpPr>
        <p:spPr>
          <a:xfrm>
            <a:off x="6310437" y="6187530"/>
            <a:ext cx="56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400" dirty="0">
                <a:hlinkClick r:id="rId5"/>
              </a:rPr>
              <a:t>https://www.larazon.es/historico/5012-merck-paga-950-millones-dolares-para-cerrar-demanda-federal-por-vioxx-en-eeuu-RLLA_RAZON_414435</a:t>
            </a:r>
            <a:r>
              <a:rPr lang="es-AR" sz="14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820C8CC-9F50-4E69-B810-E5B46E452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711" y="186712"/>
            <a:ext cx="2641096" cy="90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271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27EF624-124D-4645-94DD-D0BDF13BB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605" y="312960"/>
            <a:ext cx="8600851" cy="549230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A68FB0E-11B7-4071-9435-4A1BCF75E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828" y="5229200"/>
            <a:ext cx="1676190" cy="37142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F92C8E8-2AC4-4C27-9964-6A7A0D9D1D14}"/>
              </a:ext>
            </a:extLst>
          </p:cNvPr>
          <p:cNvSpPr/>
          <p:nvPr/>
        </p:nvSpPr>
        <p:spPr>
          <a:xfrm>
            <a:off x="2916187" y="6093296"/>
            <a:ext cx="89388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200" dirty="0">
                <a:hlinkClick r:id="rId4"/>
              </a:rPr>
              <a:t>https://www.teledoce.com/telemundo/nacionales/el-laboratorio-roche-pagara-una-indemnizacion-de-mas-de-130-000-dolares-a-un-joven/</a:t>
            </a:r>
            <a:r>
              <a:rPr lang="es-AR" sz="1200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1EB5DF6-1F9E-4122-AAB0-6BBAA4A34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860" y="331865"/>
            <a:ext cx="1767395" cy="95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658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524F89-CB1D-4120-8E57-4FED3A259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274637"/>
            <a:ext cx="2660951" cy="654033"/>
          </a:xfrm>
        </p:spPr>
        <p:txBody>
          <a:bodyPr/>
          <a:lstStyle/>
          <a:p>
            <a:r>
              <a:rPr lang="es-AR" dirty="0" err="1"/>
              <a:t>Cerivastatina</a:t>
            </a:r>
            <a:endParaRPr lang="es-A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3852" y="910980"/>
            <a:ext cx="5378940" cy="539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693812" y="6332544"/>
            <a:ext cx="59550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>
                <a:hlinkClick r:id="rId3"/>
              </a:rPr>
              <a:t>https://www.icf.uab.cat/assets/pdf/productes/bg/es/bg144.01e.pdf</a:t>
            </a:r>
            <a:r>
              <a:rPr lang="es-AR" sz="1600" dirty="0"/>
              <a:t> 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6725AD9F-03B7-49EB-9164-06E6F5A68B71}"/>
              </a:ext>
            </a:extLst>
          </p:cNvPr>
          <p:cNvCxnSpPr/>
          <p:nvPr/>
        </p:nvCxnSpPr>
        <p:spPr>
          <a:xfrm>
            <a:off x="5230316" y="4509120"/>
            <a:ext cx="7200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E94D895E-A846-4DA3-B499-20610DE960AF}"/>
              </a:ext>
            </a:extLst>
          </p:cNvPr>
          <p:cNvCxnSpPr/>
          <p:nvPr/>
        </p:nvCxnSpPr>
        <p:spPr>
          <a:xfrm>
            <a:off x="3879834" y="4653136"/>
            <a:ext cx="34237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2DD2E1D-DB70-4A04-A2BC-8FB1CD137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957" y="287945"/>
            <a:ext cx="5399620" cy="525658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F5A0517-CA94-4F13-97D7-BEF521AE3794}"/>
              </a:ext>
            </a:extLst>
          </p:cNvPr>
          <p:cNvSpPr/>
          <p:nvPr/>
        </p:nvSpPr>
        <p:spPr>
          <a:xfrm>
            <a:off x="6648816" y="5670824"/>
            <a:ext cx="5399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>
                <a:hlinkClick r:id="rId5"/>
              </a:rPr>
              <a:t>http://www.elmundo.es/elmundosalud/2002/01/18/medicina/1011360315.html</a:t>
            </a:r>
            <a:r>
              <a:rPr lang="es-AR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83402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F52CAED-EB82-46BA-A7DC-E19A06A67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60" y="476672"/>
            <a:ext cx="8640960" cy="540423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47187C5-868B-46A2-AC31-B523AD63E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45" y="476672"/>
            <a:ext cx="1836606" cy="17627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BAADF6EC-B45D-45A2-BECC-C7A69ACA67E4}"/>
              </a:ext>
            </a:extLst>
          </p:cNvPr>
          <p:cNvSpPr/>
          <p:nvPr/>
        </p:nvSpPr>
        <p:spPr>
          <a:xfrm>
            <a:off x="3203054" y="5915143"/>
            <a:ext cx="80869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400" dirty="0">
                <a:hlinkClick r:id="rId4"/>
              </a:rPr>
              <a:t>https://www.infobae.com/2015/12/15/1776655-juicio-contra-bayer-alemania-sus-pildoras-anticonceptivas/</a:t>
            </a:r>
            <a:r>
              <a:rPr lang="es-A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03917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4A5509B-40F4-4CAA-9DFD-DE6CEEAC2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08" y="260648"/>
            <a:ext cx="7657965" cy="58189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623B58C-BED5-498A-B15C-94C74DD15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76" y="275269"/>
            <a:ext cx="1836606" cy="17627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C780167-2F03-4B73-AA82-BD6038C48FD8}"/>
              </a:ext>
            </a:extLst>
          </p:cNvPr>
          <p:cNvSpPr/>
          <p:nvPr/>
        </p:nvSpPr>
        <p:spPr>
          <a:xfrm>
            <a:off x="3106482" y="6089478"/>
            <a:ext cx="8557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800" dirty="0">
                <a:hlinkClick r:id="rId4"/>
              </a:rPr>
              <a:t>https://www.aciprensa.com/noticias/bayer-paga-casi-2-mil-millones-de-dolares-por-danos-causados-por-anticonceptivos-26551</a:t>
            </a:r>
            <a:r>
              <a:rPr lang="es-A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511767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2E691FB-87F8-4A22-960A-49089888F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156" y="340261"/>
            <a:ext cx="5679716" cy="59046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FD423AE-504A-401E-BBB4-916058F2D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908" y="340261"/>
            <a:ext cx="1836606" cy="17627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ABC0314-923E-4695-9203-6A16FC10F477}"/>
              </a:ext>
            </a:extLst>
          </p:cNvPr>
          <p:cNvSpPr/>
          <p:nvPr/>
        </p:nvSpPr>
        <p:spPr>
          <a:xfrm>
            <a:off x="2730810" y="6290370"/>
            <a:ext cx="8158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>
                <a:hlinkClick r:id="rId4"/>
              </a:rPr>
              <a:t>http://www.pharmabaires.com/index.php/102-condena-millonaria-contra-bayer-en-argentina</a:t>
            </a:r>
            <a:r>
              <a:rPr lang="es-AR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43000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5520" y="285728"/>
            <a:ext cx="5744638" cy="578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3522644" y="6143644"/>
            <a:ext cx="6092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1600" smtClean="0">
                <a:hlinkClick r:id="rId3"/>
              </a:rPr>
              <a:t>http://</a:t>
            </a:r>
            <a:r>
              <a:rPr lang="es-AR" sz="1600" smtClean="0">
                <a:hlinkClick r:id="rId3"/>
              </a:rPr>
              <a:t>www.arsenalterapeutico.com/2015/11/29/demanda-millonaria-contra-bayer-por-los-danos-de-su-medicamento-xarelto</a:t>
            </a:r>
            <a:r>
              <a:rPr lang="es-AR" sz="1600" smtClean="0">
                <a:hlinkClick r:id="rId3"/>
              </a:rPr>
              <a:t>/</a:t>
            </a:r>
            <a:r>
              <a:rPr lang="es-AR" sz="1600" smtClean="0"/>
              <a:t> </a:t>
            </a:r>
            <a:endParaRPr lang="es-AR" sz="1600"/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xmlns="" id="{5FD423AE-504A-401E-BBB4-916058F2D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908" y="340261"/>
            <a:ext cx="1836606" cy="1762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1074" y="214290"/>
            <a:ext cx="7709845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1308066" y="6072206"/>
            <a:ext cx="10001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smtClean="0">
                <a:hlinkClick r:id="rId3"/>
              </a:rPr>
              <a:t>https</a:t>
            </a:r>
            <a:r>
              <a:rPr lang="es-AR" sz="1600" smtClean="0">
                <a:hlinkClick r:id="rId3"/>
              </a:rPr>
              <a:t>://</a:t>
            </a:r>
            <a:r>
              <a:rPr lang="es-AR" sz="1600" smtClean="0">
                <a:hlinkClick r:id="rId3"/>
              </a:rPr>
              <a:t>clustersalud.americaeconomia.com/farmaceuticas/bayer-y-janssen-ganan-revocacion-de-veredicto-de-us-28-millones-por-xarelto</a:t>
            </a:r>
            <a:r>
              <a:rPr lang="es-AR" sz="1600" smtClean="0"/>
              <a:t> </a:t>
            </a:r>
            <a:endParaRPr lang="es-AR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B63CA25-F0D2-45BA-8390-691FEB024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132" y="275205"/>
            <a:ext cx="7128792" cy="616873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BB6596D-C7D9-40B3-BDB6-54CDB72CA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44" y="275205"/>
            <a:ext cx="2473167" cy="12313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58C80F9-5357-4C73-AB31-04ADE8719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771" y="1628800"/>
            <a:ext cx="2490240" cy="98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667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33051DC-6FD1-42BF-8245-659568F92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140" y="260648"/>
            <a:ext cx="8042412" cy="59046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FB9256D-F293-4AC2-8DD2-79266C803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44" y="275205"/>
            <a:ext cx="2473167" cy="123136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FBE15D1-9388-45F1-9843-878104324907}"/>
              </a:ext>
            </a:extLst>
          </p:cNvPr>
          <p:cNvSpPr/>
          <p:nvPr/>
        </p:nvSpPr>
        <p:spPr>
          <a:xfrm>
            <a:off x="3767932" y="6228020"/>
            <a:ext cx="7942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800" dirty="0">
                <a:hlinkClick r:id="rId4"/>
              </a:rPr>
              <a:t>https://elpais.com/sociedad/2013/10/14/actualidad/1381744235_631034.html</a:t>
            </a:r>
            <a:r>
              <a:rPr lang="es-A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59887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2578" y="285728"/>
            <a:ext cx="8820993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n 8">
            <a:extLst>
              <a:ext uri="{FF2B5EF4-FFF2-40B4-BE49-F238E27FC236}">
                <a16:creationId xmlns:a16="http://schemas.microsoft.com/office/drawing/2014/main" xmlns="" id="{70C07597-1AA2-43A3-B905-FA97ED0F4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76" y="357166"/>
            <a:ext cx="1942857" cy="1009524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4165586" y="6000768"/>
            <a:ext cx="65008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200" smtClean="0">
                <a:hlinkClick r:id="rId4"/>
              </a:rPr>
              <a:t>https://</a:t>
            </a:r>
            <a:r>
              <a:rPr lang="es-AR" sz="1200" smtClean="0">
                <a:hlinkClick r:id="rId4"/>
              </a:rPr>
              <a:t>www.elconfidencial.com/alma-corazon-vida/2009-01-15/eli-lilly-pagara-1-420-millones-de-dolares-por-el-uso-indebido-de-un-medicamento_303553</a:t>
            </a:r>
            <a:r>
              <a:rPr lang="es-AR" sz="1200" smtClean="0">
                <a:hlinkClick r:id="rId4"/>
              </a:rPr>
              <a:t>/</a:t>
            </a:r>
            <a:r>
              <a:rPr lang="es-AR" sz="1200" smtClean="0"/>
              <a:t> </a:t>
            </a:r>
            <a:endParaRPr lang="es-AR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7B4E75F-7DDA-4102-83B1-0C5821D48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044" y="227574"/>
            <a:ext cx="7428844" cy="587963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EAFA7211-FD5F-4145-9988-F077B5F824FB}"/>
              </a:ext>
            </a:extLst>
          </p:cNvPr>
          <p:cNvSpPr/>
          <p:nvPr/>
        </p:nvSpPr>
        <p:spPr>
          <a:xfrm>
            <a:off x="1341884" y="6165304"/>
            <a:ext cx="10585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>
                <a:hlinkClick r:id="rId3"/>
              </a:rPr>
              <a:t>http://www.apertura.com/economia/Nueva-York-demanda-a-7-farmaceuticas-por-US-500-millones-20180124-0001.html</a:t>
            </a:r>
            <a:r>
              <a:rPr lang="es-AR" sz="1600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7A46F15-B910-43C4-A889-381C9904C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692" y="5229200"/>
            <a:ext cx="1409524" cy="5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357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5BC905-5523-45C7-810D-B43358F4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2662914"/>
            <a:ext cx="10360501" cy="733896"/>
          </a:xfrm>
        </p:spPr>
        <p:txBody>
          <a:bodyPr/>
          <a:lstStyle/>
          <a:p>
            <a:pPr algn="ctr"/>
            <a:r>
              <a:rPr lang="es-AR" dirty="0">
                <a:solidFill>
                  <a:srgbClr val="FFFF00"/>
                </a:solidFill>
              </a:rPr>
              <a:t>6) Medicamentos </a:t>
            </a:r>
            <a:r>
              <a:rPr lang="es-AR" dirty="0" err="1">
                <a:solidFill>
                  <a:srgbClr val="FFFF00"/>
                </a:solidFill>
              </a:rPr>
              <a:t>Zombies</a:t>
            </a:r>
            <a:endParaRPr lang="es-A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361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5256" y="428604"/>
            <a:ext cx="8944045" cy="574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1379504" y="6286520"/>
            <a:ext cx="9429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>
                <a:hlinkClick r:id="rId3"/>
              </a:rPr>
              <a:t>https://elpais.com/diario/2001/08/09/sociedad/997308008_850215.html</a:t>
            </a:r>
            <a:r>
              <a:rPr lang="es-AR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453FB67-2896-466F-AA09-C982D4B2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188640"/>
            <a:ext cx="10360501" cy="706091"/>
          </a:xfrm>
        </p:spPr>
        <p:txBody>
          <a:bodyPr/>
          <a:lstStyle/>
          <a:p>
            <a:r>
              <a:rPr lang="es-AR" dirty="0"/>
              <a:t>Talidomida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6963429-F3EB-4E82-9918-0FB3E3C93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08" y="530452"/>
            <a:ext cx="6632041" cy="562937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1A930DFB-6AA1-4989-A7F9-3D74874BA9A0}"/>
              </a:ext>
            </a:extLst>
          </p:cNvPr>
          <p:cNvSpPr/>
          <p:nvPr/>
        </p:nvSpPr>
        <p:spPr>
          <a:xfrm>
            <a:off x="1917948" y="6300028"/>
            <a:ext cx="9217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800" dirty="0">
                <a:hlinkClick r:id="rId3"/>
              </a:rPr>
              <a:t>http://www.elmundo.es/ciencia-y-salud/salud/2017/11/01/59f8780eca47410e1e8b4616.html</a:t>
            </a:r>
            <a:r>
              <a:rPr lang="es-A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13383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9702" y="142852"/>
            <a:ext cx="6575439" cy="611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236496" y="6357958"/>
            <a:ext cx="11787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1800">
                <a:hlinkClick r:id="rId3"/>
              </a:rPr>
              <a:t>http://www.abc.es/sociedad/abci-talidomida-resurgimiento-medicamento-maldito-201710032157_noticia.html</a:t>
            </a:r>
            <a:r>
              <a:rPr lang="es-AR" sz="180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8A47E87-CB2B-4359-8241-FA89C2A1A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990" y="188640"/>
            <a:ext cx="7028843" cy="612890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BD6B81DF-158F-4AED-8BDD-2AB787DB4188}"/>
              </a:ext>
            </a:extLst>
          </p:cNvPr>
          <p:cNvSpPr/>
          <p:nvPr/>
        </p:nvSpPr>
        <p:spPr>
          <a:xfrm>
            <a:off x="2133972" y="6317542"/>
            <a:ext cx="8302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http://analesdepediatria.org/es/pdf/S1695403312005383/S300/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6856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F0B5861-02AA-4510-869E-4DDD15C2D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020" y="260648"/>
            <a:ext cx="7394799" cy="580184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E811700-513F-402C-B024-9F36E77979D8}"/>
              </a:ext>
            </a:extLst>
          </p:cNvPr>
          <p:cNvSpPr/>
          <p:nvPr/>
        </p:nvSpPr>
        <p:spPr>
          <a:xfrm>
            <a:off x="1845940" y="6094642"/>
            <a:ext cx="9140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https://elpais.com/diario/1976/06/29/ultima/204847201_850215.html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82709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2122C380-AE63-454B-8A85-61301627B55C}"/>
              </a:ext>
            </a:extLst>
          </p:cNvPr>
          <p:cNvSpPr/>
          <p:nvPr/>
        </p:nvSpPr>
        <p:spPr>
          <a:xfrm>
            <a:off x="1917948" y="2636912"/>
            <a:ext cx="9115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600" dirty="0">
                <a:solidFill>
                  <a:srgbClr val="FFFF00"/>
                </a:solidFill>
              </a:rPr>
              <a:t>7) La guerra contra los medicamentos genéricos</a:t>
            </a:r>
            <a:endParaRPr lang="es-AR" sz="3600" dirty="0"/>
          </a:p>
        </p:txBody>
      </p:sp>
    </p:spTree>
    <p:extLst>
      <p:ext uri="{BB962C8B-B14F-4D97-AF65-F5344CB8AC3E}">
        <p14:creationId xmlns:p14="http://schemas.microsoft.com/office/powerpoint/2010/main" xmlns="" val="1560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0486AAE-C034-4947-B80E-2497CE076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988" y="332656"/>
            <a:ext cx="7632848" cy="564167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3A53C779-1828-4E8C-B5C5-E870BE175DCE}"/>
              </a:ext>
            </a:extLst>
          </p:cNvPr>
          <p:cNvSpPr/>
          <p:nvPr/>
        </p:nvSpPr>
        <p:spPr>
          <a:xfrm>
            <a:off x="2926060" y="6063679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3"/>
              </a:rPr>
              <a:t>http://scielo.isciii.es/pdf/bioetica/n34/articulo7.pdf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58436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16B7716-A0F0-4163-B2A9-4BF11E5FE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323" y="116632"/>
            <a:ext cx="6718177" cy="600247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344AFF58-DC40-4AE0-B518-C56A3B6B04AA}"/>
              </a:ext>
            </a:extLst>
          </p:cNvPr>
          <p:cNvSpPr/>
          <p:nvPr/>
        </p:nvSpPr>
        <p:spPr>
          <a:xfrm>
            <a:off x="2061964" y="6237312"/>
            <a:ext cx="85190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800" dirty="0">
                <a:hlinkClick r:id="rId3"/>
              </a:rPr>
              <a:t>http://www.telam.com.ar/notas/201511/128690-salud-patentes-medicamentos-vih.php</a:t>
            </a:r>
            <a:r>
              <a:rPr lang="es-A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79628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1008" y="214290"/>
            <a:ext cx="8820179" cy="594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2451074" y="6215082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smtClean="0">
                <a:hlinkClick r:id="rId3"/>
              </a:rPr>
              <a:t>https</a:t>
            </a:r>
            <a:r>
              <a:rPr lang="es-AR" sz="2000" smtClean="0">
                <a:hlinkClick r:id="rId3"/>
              </a:rPr>
              <a:t>://</a:t>
            </a:r>
            <a:r>
              <a:rPr lang="es-AR" sz="2000" smtClean="0">
                <a:hlinkClick r:id="rId3"/>
              </a:rPr>
              <a:t>elpais.com/diario/2008/01/03/opinion/1199314810_850215.html</a:t>
            </a:r>
            <a:r>
              <a:rPr lang="es-AR" sz="2000" smtClean="0"/>
              <a:t> </a:t>
            </a:r>
            <a:endParaRPr lang="es-AR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4082" y="214290"/>
            <a:ext cx="5143536" cy="595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2308198" y="6286520"/>
            <a:ext cx="7689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800" smtClean="0">
                <a:hlinkClick r:id="rId3"/>
              </a:rPr>
              <a:t>http</a:t>
            </a:r>
            <a:r>
              <a:rPr lang="es-AR" sz="1800" smtClean="0">
                <a:hlinkClick r:id="rId3"/>
              </a:rPr>
              <a:t>://</a:t>
            </a:r>
            <a:r>
              <a:rPr lang="es-AR" sz="1800" smtClean="0">
                <a:hlinkClick r:id="rId3"/>
              </a:rPr>
              <a:t>www.elmundo.es/elmundosalud/2013/04/01/noticias/1364813695.html</a:t>
            </a:r>
            <a:r>
              <a:rPr lang="es-AR" sz="1800" smtClean="0"/>
              <a:t> </a:t>
            </a:r>
            <a:endParaRPr lang="es-AR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094148" y="2857496"/>
            <a:ext cx="4029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smtClean="0">
                <a:solidFill>
                  <a:srgbClr val="FFFF00"/>
                </a:solidFill>
              </a:rPr>
              <a:t>8) Publicidad engañosa</a:t>
            </a:r>
            <a:endParaRPr lang="es-AR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cnología 16x9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9533260_TF02787990_TF02787990.potx" id="{711CCDD4-BD90-4388-A31E-EA977055FCFF}" vid="{C5F9FE6A-8390-4E5A-B0DB-91EA047CC61C}"/>
    </a:ext>
  </a:extLst>
</a:theme>
</file>

<file path=ppt/theme/theme2.xml><?xml version="1.0" encoding="utf-8"?>
<a:theme xmlns:a="http://schemas.openxmlformats.org/drawingml/2006/main" name="Tema de Offic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0C67BEE-D13F-4BD2-98A5-34D8A0977F68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circuito de líneas triple (pantalla panorámica)</Template>
  <TotalTime>1060</TotalTime>
  <Words>458</Words>
  <Application>Microsoft Office PowerPoint</Application>
  <PresentationFormat>Personalizado</PresentationFormat>
  <Paragraphs>162</Paragraphs>
  <Slides>106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106</vt:i4>
      </vt:variant>
    </vt:vector>
  </HeadingPairs>
  <TitlesOfParts>
    <vt:vector size="107" baseType="lpstr">
      <vt:lpstr>Tecnología 16x9</vt:lpstr>
      <vt:lpstr>50 Sombras…más oscuras  de la industria y regulación de los medicamentos</vt:lpstr>
      <vt:lpstr>1) Medicamentos que fueron retirados del mercado por sus efectos adversos graves</vt:lpstr>
      <vt:lpstr>Cisapride</vt:lpstr>
      <vt:lpstr>Diapositiva 4</vt:lpstr>
      <vt:lpstr>Diapositiva 5</vt:lpstr>
      <vt:lpstr>Sibutramina</vt:lpstr>
      <vt:lpstr>Diapositiva 7</vt:lpstr>
      <vt:lpstr>Cerivastatina</vt:lpstr>
      <vt:lpstr>Diapositiva 9</vt:lpstr>
      <vt:lpstr>Diapositiva 10</vt:lpstr>
      <vt:lpstr>Diapositiva 11</vt:lpstr>
      <vt:lpstr>Diapositiva 12</vt:lpstr>
      <vt:lpstr>Diapositiva 13</vt:lpstr>
      <vt:lpstr>Valdecoxib</vt:lpstr>
      <vt:lpstr>Diapositiva 15</vt:lpstr>
      <vt:lpstr>Pemoline</vt:lpstr>
      <vt:lpstr>Rimonaband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2) Medicamentos con efectos adversos graves</vt:lpstr>
      <vt:lpstr>Isotretinoína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Rosiglitazona</vt:lpstr>
      <vt:lpstr>Diapositiva 47</vt:lpstr>
      <vt:lpstr>Diapositiva 48</vt:lpstr>
      <vt:lpstr>Diapositiva 49</vt:lpstr>
      <vt:lpstr>Diapositiva 50</vt:lpstr>
      <vt:lpstr>4) Disparidad entre países en la autorización de medicamentos 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5) Demandas a empresas farmacéuticas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6) Medicamentos Zombies</vt:lpstr>
      <vt:lpstr>Talidomida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Medicamentos Peligrosos</dc:title>
  <dc:creator>Antonio Arias</dc:creator>
  <cp:lastModifiedBy>Tonymed</cp:lastModifiedBy>
  <cp:revision>88</cp:revision>
  <dcterms:created xsi:type="dcterms:W3CDTF">2017-12-13T15:57:03Z</dcterms:created>
  <dcterms:modified xsi:type="dcterms:W3CDTF">2018-03-10T20:50:57Z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